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3" autoAdjust="0"/>
    <p:restoredTop sz="94660"/>
  </p:normalViewPr>
  <p:slideViewPr>
    <p:cSldViewPr snapToGrid="0">
      <p:cViewPr varScale="1">
        <p:scale>
          <a:sx n="68" d="100"/>
          <a:sy n="68" d="100"/>
        </p:scale>
        <p:origin x="90" y="684"/>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220798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2578139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2541481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13225572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89740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3227581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2390037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4121651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667047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B56052-DEE1-4754-A480-2CD91BCF5A83}" type="datetimeFigureOut">
              <a:rPr lang="en-US" smtClean="0"/>
              <a:t>7/22/2015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3301051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BB56052-DEE1-4754-A480-2CD91BCF5A83}"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869126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BB56052-DEE1-4754-A480-2CD91BCF5A83}" type="datetimeFigureOut">
              <a:rPr lang="en-US" smtClean="0"/>
              <a:t>7/22/2015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3949467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BB56052-DEE1-4754-A480-2CD91BCF5A83}" type="datetimeFigureOut">
              <a:rPr lang="en-US" smtClean="0"/>
              <a:t>7/22/2015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3714316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B56052-DEE1-4754-A480-2CD91BCF5A83}" type="datetimeFigureOut">
              <a:rPr lang="en-US" smtClean="0"/>
              <a:t>7/22/2015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2509988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B56052-DEE1-4754-A480-2CD91BCF5A83}"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515843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B56052-DEE1-4754-A480-2CD91BCF5A83}" type="datetimeFigureOut">
              <a:rPr lang="en-US" smtClean="0"/>
              <a:t>7/22/2015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62DB12-80AB-4AF3-ABC3-B9100213948F}" type="slidenum">
              <a:rPr lang="en-US" smtClean="0"/>
              <a:t>‹#›</a:t>
            </a:fld>
            <a:endParaRPr lang="en-US"/>
          </a:p>
        </p:txBody>
      </p:sp>
    </p:spTree>
    <p:extLst>
      <p:ext uri="{BB962C8B-B14F-4D97-AF65-F5344CB8AC3E}">
        <p14:creationId xmlns:p14="http://schemas.microsoft.com/office/powerpoint/2010/main" val="3545705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4000">
              <a:schemeClr val="accent1">
                <a:lumMod val="20000"/>
                <a:lumOff val="80000"/>
              </a:schemeClr>
            </a:gs>
            <a:gs pos="100000">
              <a:schemeClr val="bg2">
                <a:shade val="94000"/>
                <a:lumMod val="96000"/>
              </a:schemeClr>
            </a:gs>
          </a:gsLst>
          <a:lin ang="270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BB56052-DEE1-4754-A480-2CD91BCF5A83}" type="datetimeFigureOut">
              <a:rPr lang="en-US" smtClean="0"/>
              <a:t>7/22/2015</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F62DB12-80AB-4AF3-ABC3-B9100213948F}" type="slidenum">
              <a:rPr lang="en-US" smtClean="0"/>
              <a:t>‹#›</a:t>
            </a:fld>
            <a:endParaRPr lang="en-US"/>
          </a:p>
        </p:txBody>
      </p:sp>
    </p:spTree>
    <p:extLst>
      <p:ext uri="{BB962C8B-B14F-4D97-AF65-F5344CB8AC3E}">
        <p14:creationId xmlns:p14="http://schemas.microsoft.com/office/powerpoint/2010/main" val="13091767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74789" y="1732812"/>
            <a:ext cx="7858897" cy="1913344"/>
          </a:xfrm>
          <a:prstGeom prst="rect">
            <a:avLst/>
          </a:prstGeom>
        </p:spPr>
        <p:txBody>
          <a:bodyPr wrap="square">
            <a:spAutoFit/>
          </a:bodyPr>
          <a:lstStyle/>
          <a:p>
            <a:pPr marL="177800" marR="0" indent="751205">
              <a:lnSpc>
                <a:spcPts val="6675"/>
              </a:lnSpc>
              <a:spcBef>
                <a:spcPts val="0"/>
              </a:spcBef>
              <a:spcAft>
                <a:spcPts val="0"/>
              </a:spcAft>
            </a:pPr>
            <a:r>
              <a:rPr lang="en-US" sz="6000" spc="-5" dirty="0" smtClean="0">
                <a:solidFill>
                  <a:schemeClr val="bg1"/>
                </a:solidFill>
                <a:effectLst/>
                <a:latin typeface="Cooper Black" panose="0208090404030B020404" pitchFamily="18" charset="0"/>
                <a:ea typeface="Calibri" panose="020F0502020204030204" pitchFamily="34" charset="0"/>
                <a:cs typeface="Times New Roman" panose="02020603050405020304" pitchFamily="18" charset="0"/>
              </a:rPr>
              <a:t>PINAKAMURA</a:t>
            </a:r>
            <a:endParaRPr lang="en-US" sz="6000" dirty="0" smtClean="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177800" marR="0">
              <a:spcBef>
                <a:spcPts val="320"/>
              </a:spcBef>
              <a:spcAft>
                <a:spcPts val="0"/>
              </a:spcAft>
            </a:pPr>
            <a:r>
              <a:rPr lang="en-US" sz="6000" dirty="0" smtClean="0">
                <a:solidFill>
                  <a:schemeClr val="bg1"/>
                </a:solidFill>
                <a:effectLst/>
                <a:latin typeface="Cooper Black" panose="0208090404030B020404" pitchFamily="18" charset="0"/>
                <a:ea typeface="Calibri" panose="020F0502020204030204" pitchFamily="34" charset="0"/>
                <a:cs typeface="Times New Roman" panose="02020603050405020304" pitchFamily="18" charset="0"/>
              </a:rPr>
              <a:t>GEN.</a:t>
            </a:r>
            <a:r>
              <a:rPr lang="en-US" sz="6000" spc="-25" dirty="0" smtClean="0">
                <a:solidFill>
                  <a:schemeClr val="bg1"/>
                </a:solidFill>
                <a:effectLst/>
                <a:latin typeface="Cooper Black" panose="0208090404030B020404" pitchFamily="18" charset="0"/>
                <a:ea typeface="Calibri" panose="020F0502020204030204" pitchFamily="34" charset="0"/>
                <a:cs typeface="Times New Roman" panose="02020603050405020304" pitchFamily="18" charset="0"/>
              </a:rPr>
              <a:t> </a:t>
            </a:r>
            <a:r>
              <a:rPr lang="en-US" sz="6000" dirty="0" smtClean="0">
                <a:solidFill>
                  <a:schemeClr val="bg1"/>
                </a:solidFill>
                <a:effectLst/>
                <a:latin typeface="Cooper Black" panose="0208090404030B020404" pitchFamily="18" charset="0"/>
                <a:ea typeface="Calibri" panose="020F0502020204030204" pitchFamily="34" charset="0"/>
                <a:cs typeface="Times New Roman" panose="02020603050405020304" pitchFamily="18" charset="0"/>
              </a:rPr>
              <a:t>MDSE.</a:t>
            </a:r>
            <a:r>
              <a:rPr lang="en-US" sz="6000" spc="-10" dirty="0" smtClean="0">
                <a:solidFill>
                  <a:schemeClr val="bg1"/>
                </a:solidFill>
                <a:effectLst/>
                <a:latin typeface="Cooper Black" panose="0208090404030B020404" pitchFamily="18" charset="0"/>
                <a:ea typeface="Calibri" panose="020F0502020204030204" pitchFamily="34" charset="0"/>
                <a:cs typeface="Times New Roman" panose="02020603050405020304" pitchFamily="18" charset="0"/>
              </a:rPr>
              <a:t> </a:t>
            </a:r>
            <a:r>
              <a:rPr lang="en-US" sz="6000" dirty="0" smtClean="0">
                <a:solidFill>
                  <a:schemeClr val="bg1"/>
                </a:solidFill>
                <a:effectLst/>
                <a:latin typeface="Cooper Black" panose="0208090404030B020404" pitchFamily="18" charset="0"/>
                <a:ea typeface="Calibri" panose="020F0502020204030204" pitchFamily="34" charset="0"/>
                <a:cs typeface="Times New Roman" panose="02020603050405020304" pitchFamily="18" charset="0"/>
              </a:rPr>
              <a:t>INC.</a:t>
            </a:r>
            <a:endParaRPr lang="en-US" sz="6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p:cNvSpPr/>
          <p:nvPr/>
        </p:nvSpPr>
        <p:spPr>
          <a:xfrm>
            <a:off x="0" y="3646156"/>
            <a:ext cx="10972800" cy="769441"/>
          </a:xfrm>
          <a:prstGeom prst="rect">
            <a:avLst/>
          </a:prstGeom>
        </p:spPr>
        <p:txBody>
          <a:bodyPr wrap="square">
            <a:spAutoFit/>
          </a:bodyPr>
          <a:lstStyle/>
          <a:p>
            <a:pPr marL="520065" marR="0">
              <a:spcBef>
                <a:spcPts val="0"/>
              </a:spcBef>
              <a:spcAft>
                <a:spcPts val="0"/>
              </a:spcAft>
            </a:pPr>
            <a:r>
              <a:rPr lang="en-US" sz="4400" spc="-5" dirty="0" smtClean="0">
                <a:solidFill>
                  <a:schemeClr val="tx2">
                    <a:lumMod val="10000"/>
                  </a:schemeClr>
                </a:solidFill>
                <a:effectLst/>
                <a:latin typeface="Bernard MT Condensed" panose="02050806060905020404" pitchFamily="18" charset="0"/>
                <a:ea typeface="Bernard MT Condensed" panose="02050806060905020404" pitchFamily="18" charset="0"/>
                <a:cs typeface="Bernard MT Condensed" panose="02050806060905020404" pitchFamily="18" charset="0"/>
              </a:rPr>
              <a:t>(formerly </a:t>
            </a:r>
            <a:r>
              <a:rPr lang="en-US" sz="4400" dirty="0" smtClean="0">
                <a:solidFill>
                  <a:schemeClr val="tx2">
                    <a:lumMod val="10000"/>
                  </a:schemeClr>
                </a:solidFill>
                <a:effectLst/>
                <a:latin typeface="Bernard MT Condensed" panose="02050806060905020404" pitchFamily="18" charset="0"/>
                <a:ea typeface="Bernard MT Condensed" panose="02050806060905020404" pitchFamily="18" charset="0"/>
                <a:cs typeface="Bernard MT Condensed" panose="02050806060905020404" pitchFamily="18" charset="0"/>
              </a:rPr>
              <a:t>PINAKAMURA’S </a:t>
            </a:r>
            <a:r>
              <a:rPr lang="en-US" sz="4400" dirty="0" smtClean="0">
                <a:solidFill>
                  <a:schemeClr val="tx2">
                    <a:lumMod val="10000"/>
                  </a:schemeClr>
                </a:solidFill>
                <a:effectLst/>
                <a:latin typeface="Bernard MT Condensed" panose="02050806060905020404" pitchFamily="18" charset="0"/>
                <a:ea typeface="Calibri" panose="020F0502020204030204" pitchFamily="34" charset="0"/>
                <a:cs typeface="Times New Roman" panose="02020603050405020304" pitchFamily="18" charset="0"/>
              </a:rPr>
              <a:t>GENERAL </a:t>
            </a:r>
            <a:r>
              <a:rPr lang="en-US" sz="4400" spc="-5" dirty="0" smtClean="0">
                <a:solidFill>
                  <a:schemeClr val="tx2">
                    <a:lumMod val="10000"/>
                  </a:schemeClr>
                </a:solidFill>
                <a:effectLst/>
                <a:latin typeface="Bernard MT Condensed" panose="02050806060905020404" pitchFamily="18" charset="0"/>
                <a:ea typeface="Calibri" panose="020F0502020204030204" pitchFamily="34" charset="0"/>
                <a:cs typeface="Times New Roman" panose="02020603050405020304" pitchFamily="18" charset="0"/>
              </a:rPr>
              <a:t>MERCHANDISE)</a:t>
            </a:r>
            <a:endParaRPr lang="en-US" sz="4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47290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86819" y="622558"/>
            <a:ext cx="6096000" cy="5632311"/>
          </a:xfrm>
          <a:prstGeom prst="rect">
            <a:avLst/>
          </a:prstGeom>
        </p:spPr>
        <p:txBody>
          <a:bodyPr>
            <a:spAutoFit/>
          </a:bodyPr>
          <a:lstStyle/>
          <a:p>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By the year 2010, the bidding methods continue but the company decided to shift to wholesale deliveries to its big clients particularly Ichiban </a:t>
            </a:r>
            <a:r>
              <a:rPr lang="en-US" sz="2000" b="1" dirty="0" err="1">
                <a:solidFill>
                  <a:schemeClr val="tx2">
                    <a:lumMod val="10000"/>
                  </a:schemeClr>
                </a:solidFill>
                <a:latin typeface="Copper black"/>
                <a:ea typeface="Calibri" panose="020F0502020204030204" pitchFamily="34" charset="0"/>
                <a:cs typeface="Times New Roman" panose="02020603050405020304" pitchFamily="18" charset="0"/>
              </a:rPr>
              <a:t>Yasui</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 Japan Surplus located at </a:t>
            </a:r>
            <a:r>
              <a:rPr lang="en-US" sz="2000" b="1" dirty="0" err="1">
                <a:solidFill>
                  <a:schemeClr val="tx2">
                    <a:lumMod val="10000"/>
                  </a:schemeClr>
                </a:solidFill>
                <a:latin typeface="Copper black"/>
                <a:ea typeface="Calibri" panose="020F0502020204030204" pitchFamily="34" charset="0"/>
                <a:cs typeface="Times New Roman" panose="02020603050405020304" pitchFamily="18" charset="0"/>
              </a:rPr>
              <a:t>Guiguinto</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 </a:t>
            </a:r>
            <a:r>
              <a:rPr lang="en-US" sz="2000" b="1" dirty="0" err="1">
                <a:solidFill>
                  <a:schemeClr val="tx2">
                    <a:lumMod val="10000"/>
                  </a:schemeClr>
                </a:solidFill>
                <a:latin typeface="Copper black"/>
                <a:ea typeface="Calibri" panose="020F0502020204030204" pitchFamily="34" charset="0"/>
                <a:cs typeface="Times New Roman" panose="02020603050405020304" pitchFamily="18" charset="0"/>
              </a:rPr>
              <a:t>Bulacan</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 and </a:t>
            </a:r>
            <a:r>
              <a:rPr lang="en-US" sz="2000" b="1" dirty="0" err="1">
                <a:solidFill>
                  <a:schemeClr val="tx2">
                    <a:lumMod val="10000"/>
                  </a:schemeClr>
                </a:solidFill>
                <a:latin typeface="Copper black"/>
                <a:ea typeface="Calibri" panose="020F0502020204030204" pitchFamily="34" charset="0"/>
                <a:cs typeface="Times New Roman" panose="02020603050405020304" pitchFamily="18" charset="0"/>
              </a:rPr>
              <a:t>Anette</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 Enterprises of </a:t>
            </a:r>
            <a:r>
              <a:rPr lang="en-US" sz="2000" b="1" dirty="0" err="1">
                <a:solidFill>
                  <a:schemeClr val="tx2">
                    <a:lumMod val="10000"/>
                  </a:schemeClr>
                </a:solidFill>
                <a:latin typeface="Copper black"/>
                <a:ea typeface="Calibri" panose="020F0502020204030204" pitchFamily="34" charset="0"/>
                <a:cs typeface="Times New Roman" panose="02020603050405020304" pitchFamily="18" charset="0"/>
              </a:rPr>
              <a:t>Bacoor</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  Cavite.	All deliveries whether in </a:t>
            </a:r>
            <a:r>
              <a:rPr lang="en-US" sz="2000" b="1" dirty="0" err="1">
                <a:solidFill>
                  <a:schemeClr val="tx2">
                    <a:lumMod val="10000"/>
                  </a:schemeClr>
                </a:solidFill>
                <a:latin typeface="Copper black"/>
                <a:ea typeface="Calibri" panose="020F0502020204030204" pitchFamily="34" charset="0"/>
                <a:cs typeface="Times New Roman" panose="02020603050405020304" pitchFamily="18" charset="0"/>
              </a:rPr>
              <a:t>Bulacan</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 Cavite, or other parts of the </a:t>
            </a:r>
            <a:r>
              <a:rPr lang="en-US" sz="2000" b="1" dirty="0" smtClean="0">
                <a:solidFill>
                  <a:schemeClr val="tx2">
                    <a:lumMod val="10000"/>
                  </a:schemeClr>
                </a:solidFill>
                <a:latin typeface="Copper black"/>
                <a:ea typeface="Calibri" panose="020F0502020204030204" pitchFamily="34" charset="0"/>
                <a:cs typeface="Times New Roman" panose="02020603050405020304" pitchFamily="18" charset="0"/>
              </a:rPr>
              <a:t>Philippines were </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made </a:t>
            </a:r>
            <a:r>
              <a:rPr lang="en-US" sz="2000" b="1" dirty="0" smtClean="0">
                <a:solidFill>
                  <a:schemeClr val="tx2">
                    <a:lumMod val="10000"/>
                  </a:schemeClr>
                </a:solidFill>
                <a:latin typeface="Copper black"/>
                <a:ea typeface="Calibri" panose="020F0502020204030204" pitchFamily="34" charset="0"/>
                <a:cs typeface="Times New Roman" panose="02020603050405020304" pitchFamily="18" charset="0"/>
              </a:rPr>
              <a:t>through container </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vans direct from the  port/pier of Manila south </a:t>
            </a:r>
            <a:r>
              <a:rPr lang="en-US" sz="2000" b="1" dirty="0" smtClean="0">
                <a:solidFill>
                  <a:schemeClr val="tx2">
                    <a:lumMod val="10000"/>
                  </a:schemeClr>
                </a:solidFill>
                <a:latin typeface="Copper black"/>
                <a:ea typeface="Calibri" panose="020F0502020204030204" pitchFamily="34" charset="0"/>
                <a:cs typeface="Times New Roman" panose="02020603050405020304" pitchFamily="18" charset="0"/>
              </a:rPr>
              <a:t>harbor. Motorcycles </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were provided for the employees to ease the burden of traffic in any business transactions made by the company thru the banks, government agencies and other business dealings specified.	The company employs eight personnel headed Ms. Verica </a:t>
            </a:r>
            <a:r>
              <a:rPr lang="en-US" sz="2000" b="1" dirty="0" err="1">
                <a:solidFill>
                  <a:schemeClr val="tx2">
                    <a:lumMod val="10000"/>
                  </a:schemeClr>
                </a:solidFill>
                <a:latin typeface="Copper black"/>
                <a:ea typeface="Calibri" panose="020F0502020204030204" pitchFamily="34" charset="0"/>
                <a:cs typeface="Times New Roman" panose="02020603050405020304" pitchFamily="18" charset="0"/>
              </a:rPr>
              <a:t>Barangas</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 and occasionally hired additional persons in case the shipment </a:t>
            </a:r>
            <a:r>
              <a:rPr lang="en-US" sz="2000" b="1" dirty="0" smtClean="0">
                <a:solidFill>
                  <a:schemeClr val="tx2">
                    <a:lumMod val="10000"/>
                  </a:schemeClr>
                </a:solidFill>
                <a:latin typeface="Copper black"/>
                <a:ea typeface="Calibri" panose="020F0502020204030204" pitchFamily="34" charset="0"/>
                <a:cs typeface="Times New Roman" panose="02020603050405020304" pitchFamily="18" charset="0"/>
              </a:rPr>
              <a:t>arrived. Supervision </a:t>
            </a:r>
            <a:r>
              <a:rPr lang="en-US" sz="2000" b="1" dirty="0">
                <a:solidFill>
                  <a:schemeClr val="tx2">
                    <a:lumMod val="10000"/>
                  </a:schemeClr>
                </a:solidFill>
                <a:latin typeface="Copper black"/>
                <a:ea typeface="Calibri" panose="020F0502020204030204" pitchFamily="34" charset="0"/>
                <a:cs typeface="Times New Roman" panose="02020603050405020304" pitchFamily="18" charset="0"/>
              </a:rPr>
              <a:t>is minimal but is under the husband of wife tandem of Yoshida family.</a:t>
            </a:r>
          </a:p>
        </p:txBody>
      </p:sp>
    </p:spTree>
    <p:extLst>
      <p:ext uri="{BB962C8B-B14F-4D97-AF65-F5344CB8AC3E}">
        <p14:creationId xmlns:p14="http://schemas.microsoft.com/office/powerpoint/2010/main" val="42899020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9647" y="350746"/>
            <a:ext cx="8018585" cy="1200329"/>
          </a:xfrm>
          <a:prstGeom prst="rect">
            <a:avLst/>
          </a:prstGeom>
        </p:spPr>
        <p:txBody>
          <a:bodyPr wrap="square">
            <a:spAutoFit/>
          </a:bodyPr>
          <a:lstStyle/>
          <a:p>
            <a:pPr algn="ct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Through</a:t>
            </a:r>
            <a:r>
              <a:rPr lang="en-US" sz="2400" spc="-8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the</a:t>
            </a:r>
            <a:r>
              <a:rPr lang="en-US" sz="2400" spc="-4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years,</a:t>
            </a:r>
            <a:r>
              <a:rPr lang="en-US" sz="2400" spc="-4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the</a:t>
            </a:r>
            <a:r>
              <a:rPr lang="en-US" sz="2400" spc="-5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company</a:t>
            </a:r>
            <a:r>
              <a:rPr lang="en-US" sz="2400" spc="-4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has</a:t>
            </a:r>
            <a:r>
              <a:rPr lang="en-US" sz="2400" spc="-4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maintained</a:t>
            </a:r>
            <a:r>
              <a:rPr lang="en-US" sz="2400" spc="-6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a</a:t>
            </a:r>
            <a:r>
              <a:rPr lang="en-US" sz="2400" spc="195" dirty="0">
                <a:solidFill>
                  <a:schemeClr val="tx2">
                    <a:lumMod val="10000"/>
                  </a:schemeClr>
                </a:solidFill>
                <a:latin typeface="Times New Roman" panose="02020603050405020304" pitchFamily="18" charset="0"/>
                <a:ea typeface="Calibri" panose="020F0502020204030204" pitchFamily="34"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harmonious</a:t>
            </a:r>
            <a:r>
              <a:rPr lang="en-US" sz="2400" spc="-3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relations</a:t>
            </a:r>
            <a:r>
              <a:rPr lang="en-US" sz="2400" spc="-4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to</a:t>
            </a:r>
            <a:r>
              <a:rPr lang="en-US" sz="2400" spc="-2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its</a:t>
            </a:r>
            <a:r>
              <a:rPr lang="en-US" sz="2400" spc="-2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valued</a:t>
            </a:r>
            <a:r>
              <a:rPr lang="en-US" sz="2400" spc="-3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clients</a:t>
            </a:r>
            <a:r>
              <a:rPr lang="en-US" sz="2400" spc="-3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and</a:t>
            </a:r>
            <a:r>
              <a:rPr lang="en-US" sz="2400" spc="-4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some of</a:t>
            </a:r>
            <a:r>
              <a:rPr lang="en-US" sz="2400" spc="140" dirty="0">
                <a:solidFill>
                  <a:schemeClr val="tx2">
                    <a:lumMod val="10000"/>
                  </a:schemeClr>
                </a:solidFill>
                <a:latin typeface="Times New Roman" panose="02020603050405020304" pitchFamily="18" charset="0"/>
                <a:ea typeface="Calibri" panose="020F0502020204030204" pitchFamily="34" charset="0"/>
              </a:rPr>
              <a:t> </a:t>
            </a:r>
            <a:r>
              <a:rPr lang="en-US" sz="2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them</a:t>
            </a:r>
            <a:r>
              <a:rPr lang="en-US" sz="2400" spc="-1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24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are:</a:t>
            </a:r>
            <a:endParaRPr lang="en-US" sz="2400" dirty="0">
              <a:solidFill>
                <a:schemeClr val="tx2">
                  <a:lumMod val="10000"/>
                </a:schemeClr>
              </a:solidFill>
            </a:endParaRPr>
          </a:p>
        </p:txBody>
      </p:sp>
      <p:sp>
        <p:nvSpPr>
          <p:cNvPr id="3" name="Rectangle 2"/>
          <p:cNvSpPr/>
          <p:nvPr/>
        </p:nvSpPr>
        <p:spPr>
          <a:xfrm>
            <a:off x="2358682" y="1876914"/>
            <a:ext cx="6686842" cy="3854901"/>
          </a:xfrm>
          <a:prstGeom prst="rect">
            <a:avLst/>
          </a:prstGeom>
        </p:spPr>
        <p:txBody>
          <a:bodyPr wrap="square">
            <a:spAutoFit/>
          </a:bodyPr>
          <a:lstStyle/>
          <a:p>
            <a:pPr marL="914400" lvl="1" indent="-457200">
              <a:spcBef>
                <a:spcPts val="935"/>
              </a:spcBef>
              <a:buSzPts val="3200"/>
              <a:buAutoNum type="arabicPeriod"/>
              <a:tabLst>
                <a:tab pos="1895475" algn="l"/>
                <a:tab pos="2462530" algn="l"/>
              </a:tabLst>
            </a:pPr>
            <a:r>
              <a:rPr lang="en-US" sz="24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Ichiban </a:t>
            </a:r>
            <a:r>
              <a:rPr lang="en-US" sz="2400" spc="-5" dirty="0" err="1"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Yasui</a:t>
            </a:r>
            <a:r>
              <a:rPr lang="en-US" sz="24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p>
          <a:p>
            <a:pPr lvl="1">
              <a:spcBef>
                <a:spcPts val="935"/>
              </a:spcBef>
              <a:buSzPts val="3200"/>
              <a:tabLst>
                <a:tab pos="1895475" algn="l"/>
                <a:tab pos="2462530" algn="l"/>
              </a:tabLst>
            </a:pPr>
            <a:r>
              <a:rPr lang="en-US" sz="24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General Merchandise Japan Surplus</a:t>
            </a:r>
          </a:p>
          <a:p>
            <a:pPr lvl="1">
              <a:spcBef>
                <a:spcPts val="935"/>
              </a:spcBef>
              <a:buSzPts val="3200"/>
              <a:tabLst>
                <a:tab pos="1895475" algn="l"/>
                <a:tab pos="2462530" algn="l"/>
              </a:tabLst>
            </a:pPr>
            <a:r>
              <a:rPr lang="en-US" sz="24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2.</a:t>
            </a:r>
            <a:r>
              <a:rPr lang="en-US" sz="2400" spc="-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dirty="0" err="1"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Anette</a:t>
            </a:r>
            <a:r>
              <a:rPr lang="en-US" sz="24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Enterprises</a:t>
            </a:r>
            <a:endParaRPr lang="en-US" sz="2400" dirty="0" smtClean="0">
              <a:solidFill>
                <a:schemeClr val="tx2">
                  <a:lumMod val="10000"/>
                </a:schemeClr>
              </a:solidFill>
              <a:latin typeface="Calibri" panose="020F0502020204030204" pitchFamily="34" charset="0"/>
              <a:ea typeface="Cooper Black" panose="0208090404030B020404" pitchFamily="18" charset="0"/>
              <a:cs typeface="Times New Roman" panose="02020603050405020304" pitchFamily="18" charset="0"/>
            </a:endParaRPr>
          </a:p>
          <a:p>
            <a:pPr lvl="1">
              <a:spcBef>
                <a:spcPts val="940"/>
              </a:spcBef>
              <a:buSzPts val="3200"/>
              <a:tabLst>
                <a:tab pos="1895475" algn="l"/>
                <a:tab pos="2462530" algn="l"/>
              </a:tabLst>
            </a:pPr>
            <a:r>
              <a:rPr lang="en-US" sz="24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3.</a:t>
            </a:r>
            <a:r>
              <a:rPr lang="en-US" sz="2400" spc="-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Ms</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t>
            </a:r>
            <a:r>
              <a:rPr lang="en-US" sz="24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Rea</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err="1">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Libao</a:t>
            </a:r>
            <a:endParaRPr lang="en-US" sz="2400" dirty="0">
              <a:solidFill>
                <a:schemeClr val="tx2">
                  <a:lumMod val="10000"/>
                </a:schemeClr>
              </a:solidFill>
              <a:latin typeface="Calibri" panose="020F0502020204030204" pitchFamily="34" charset="0"/>
              <a:ea typeface="Cooper Black" panose="0208090404030B020404" pitchFamily="18" charset="0"/>
              <a:cs typeface="Times New Roman" panose="02020603050405020304" pitchFamily="18" charset="0"/>
            </a:endParaRPr>
          </a:p>
          <a:p>
            <a:pPr lvl="1">
              <a:spcBef>
                <a:spcPts val="935"/>
              </a:spcBef>
              <a:buSzPts val="3200"/>
              <a:tabLst>
                <a:tab pos="1895475" algn="l"/>
                <a:tab pos="2462530" algn="l"/>
              </a:tabLst>
            </a:pPr>
            <a:r>
              <a:rPr lang="en-US" sz="24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4.</a:t>
            </a:r>
            <a:r>
              <a:rPr lang="en-US" sz="2400" spc="-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Ms</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t>
            </a:r>
            <a:r>
              <a:rPr lang="en-US" sz="24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Julie</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err="1">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Calayan</a:t>
            </a:r>
            <a:endParaRPr lang="en-US" sz="2400" dirty="0">
              <a:solidFill>
                <a:schemeClr val="tx2">
                  <a:lumMod val="10000"/>
                </a:schemeClr>
              </a:solidFill>
              <a:latin typeface="Calibri" panose="020F0502020204030204" pitchFamily="34" charset="0"/>
              <a:ea typeface="Cooper Black" panose="0208090404030B020404" pitchFamily="18" charset="0"/>
              <a:cs typeface="Times New Roman" panose="02020603050405020304" pitchFamily="18" charset="0"/>
            </a:endParaRPr>
          </a:p>
          <a:p>
            <a:pPr lvl="1">
              <a:spcBef>
                <a:spcPts val="935"/>
              </a:spcBef>
              <a:buSzPts val="3200"/>
              <a:tabLst>
                <a:tab pos="1895475" algn="l"/>
              </a:tabLst>
            </a:pP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5.</a:t>
            </a:r>
            <a:r>
              <a:rPr lang="en-US" sz="24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Ms. </a:t>
            </a:r>
            <a:r>
              <a:rPr lang="en-US" sz="2400" spc="-5" dirty="0" err="1">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Lanie</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err="1">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Dupingay</a:t>
            </a:r>
            <a:endParaRPr lang="en-US" sz="2400" dirty="0">
              <a:solidFill>
                <a:schemeClr val="tx2">
                  <a:lumMod val="10000"/>
                </a:schemeClr>
              </a:solidFill>
              <a:latin typeface="Calibri" panose="020F0502020204030204" pitchFamily="34" charset="0"/>
              <a:ea typeface="Cooper Black" panose="0208090404030B020404" pitchFamily="18" charset="0"/>
              <a:cs typeface="Times New Roman" panose="02020603050405020304" pitchFamily="18" charset="0"/>
            </a:endParaRPr>
          </a:p>
          <a:p>
            <a:pPr lvl="1">
              <a:spcBef>
                <a:spcPts val="940"/>
              </a:spcBef>
              <a:buSzPts val="3200"/>
              <a:tabLst>
                <a:tab pos="1895475" algn="l"/>
              </a:tabLst>
            </a:pP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6.</a:t>
            </a:r>
            <a:r>
              <a:rPr lang="en-US" sz="24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Ms. </a:t>
            </a:r>
            <a:r>
              <a:rPr lang="en-US" sz="2400" dirty="0" err="1">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Elvie</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err="1">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Laxamana</a:t>
            </a:r>
            <a:endParaRPr lang="en-US" sz="2400" dirty="0">
              <a:solidFill>
                <a:schemeClr val="tx2">
                  <a:lumMod val="10000"/>
                </a:schemeClr>
              </a:solidFill>
              <a:latin typeface="Calibri" panose="020F0502020204030204" pitchFamily="34" charset="0"/>
              <a:ea typeface="Cooper Black" panose="0208090404030B020404" pitchFamily="18" charset="0"/>
              <a:cs typeface="Times New Roman" panose="02020603050405020304" pitchFamily="18" charset="0"/>
            </a:endParaRPr>
          </a:p>
          <a:p>
            <a:pPr lvl="1">
              <a:spcBef>
                <a:spcPts val="935"/>
              </a:spcBef>
              <a:buSzPts val="3200"/>
              <a:tabLst>
                <a:tab pos="1895475" algn="l"/>
              </a:tabLst>
            </a:pP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7.</a:t>
            </a:r>
            <a:r>
              <a:rPr lang="en-US" sz="24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Mr. </a:t>
            </a:r>
            <a:r>
              <a:rPr lang="en-US" sz="2400" spc="-10" dirty="0" err="1">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Namiki</a:t>
            </a:r>
            <a:endParaRPr lang="en-US" sz="2400" dirty="0">
              <a:solidFill>
                <a:schemeClr val="tx2">
                  <a:lumMod val="10000"/>
                </a:schemeClr>
              </a:solidFill>
              <a:effectLst/>
              <a:latin typeface="Calibri" panose="020F0502020204030204" pitchFamily="34" charset="0"/>
              <a:ea typeface="Cooper Black" panose="0208090404030B020404" pitchFamily="18" charset="0"/>
              <a:cs typeface="Times New Roman" panose="02020603050405020304" pitchFamily="18" charset="0"/>
            </a:endParaRPr>
          </a:p>
        </p:txBody>
      </p:sp>
    </p:spTree>
    <p:extLst>
      <p:ext uri="{BB962C8B-B14F-4D97-AF65-F5344CB8AC3E}">
        <p14:creationId xmlns:p14="http://schemas.microsoft.com/office/powerpoint/2010/main" val="543233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47900" y="423295"/>
            <a:ext cx="6534150" cy="5954579"/>
          </a:xfrm>
          <a:prstGeom prst="rect">
            <a:avLst/>
          </a:prstGeom>
        </p:spPr>
        <p:txBody>
          <a:bodyPr wrap="square">
            <a:spAutoFit/>
          </a:bodyPr>
          <a:lstStyle/>
          <a:p>
            <a:pPr marL="66040" marR="231775" indent="1485900">
              <a:lnSpc>
                <a:spcPct val="83000"/>
              </a:lnSpc>
              <a:spcBef>
                <a:spcPts val="595"/>
              </a:spcBef>
              <a:spcAft>
                <a:spcPts val="0"/>
              </a:spcAft>
              <a:tabLst>
                <a:tab pos="2145665" algn="l"/>
              </a:tabLst>
            </a:pP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700" spc="-2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company</a:t>
            </a:r>
            <a:r>
              <a:rPr lang="en-US" sz="2700" spc="-2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transferred</a:t>
            </a:r>
            <a:r>
              <a:rPr lang="en-US" sz="27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a:t>
            </a:r>
            <a:r>
              <a:rPr lang="en-US" sz="27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its</a:t>
            </a:r>
            <a:r>
              <a:rPr lang="en-US" sz="2700" spc="11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present</a:t>
            </a:r>
            <a:r>
              <a:rPr lang="en-US" sz="2700" spc="-10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address</a:t>
            </a:r>
            <a:r>
              <a:rPr lang="en-US" sz="2700" spc="-1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only</a:t>
            </a:r>
            <a:r>
              <a:rPr lang="en-US" sz="2700" spc="-7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last</a:t>
            </a:r>
            <a:r>
              <a:rPr lang="en-US" sz="27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part</a:t>
            </a:r>
            <a:r>
              <a:rPr lang="en-US" sz="2700" spc="-7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of</a:t>
            </a:r>
            <a:r>
              <a:rPr lang="en-US" sz="2700" spc="14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December</a:t>
            </a:r>
            <a:r>
              <a:rPr lang="en-US" sz="2700" spc="-9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2012.</a:t>
            </a:r>
            <a:r>
              <a:rPr lang="en-US" sz="27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7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warehouse</a:t>
            </a:r>
            <a:r>
              <a:rPr lang="en-US" sz="2700" spc="-8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is</a:t>
            </a:r>
            <a:r>
              <a:rPr lang="en-US" sz="27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new</a:t>
            </a:r>
            <a:r>
              <a:rPr lang="en-US" sz="2700" spc="15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and</a:t>
            </a:r>
            <a:r>
              <a:rPr lang="en-US" sz="27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safe</a:t>
            </a:r>
            <a:r>
              <a:rPr lang="en-US" sz="2700" spc="-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aside</a:t>
            </a:r>
            <a:r>
              <a:rPr lang="en-US" sz="27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from</a:t>
            </a:r>
            <a:r>
              <a:rPr lang="en-US" sz="27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its</a:t>
            </a:r>
            <a:r>
              <a:rPr lang="en-US" sz="2700" spc="-2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good</a:t>
            </a:r>
            <a:r>
              <a:rPr lang="en-US" sz="27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working</a:t>
            </a:r>
            <a:r>
              <a:rPr lang="en-US" sz="2700" spc="13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conditions.</a:t>
            </a:r>
            <a:r>
              <a:rPr lang="en-US" sz="27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In</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this</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new</a:t>
            </a:r>
            <a:r>
              <a:rPr lang="en-US" sz="2700" spc="-2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address,</a:t>
            </a:r>
            <a:r>
              <a:rPr lang="en-US" sz="27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a:t>
            </a:r>
            <a:r>
              <a:rPr lang="en-US" sz="2700" spc="10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tremendous</a:t>
            </a:r>
            <a:r>
              <a:rPr lang="en-US" sz="2700" spc="-9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increase</a:t>
            </a:r>
            <a:r>
              <a:rPr lang="en-US" sz="2700" spc="-8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in</a:t>
            </a:r>
            <a:r>
              <a:rPr lang="en-US" sz="2700" spc="-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sales</a:t>
            </a:r>
            <a:r>
              <a:rPr lang="en-US" sz="2700" spc="-7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of</a:t>
            </a:r>
            <a:r>
              <a:rPr lang="en-US" sz="27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14</a:t>
            </a:r>
            <a:r>
              <a:rPr lang="en-US" sz="2700" spc="14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million</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in</a:t>
            </a:r>
            <a:r>
              <a:rPr lang="en-US" sz="2700" spc="-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2013</a:t>
            </a:r>
            <a:r>
              <a:rPr lang="en-US" sz="2700" spc="-4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sales</a:t>
            </a:r>
            <a:r>
              <a:rPr lang="en-US" sz="27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was</a:t>
            </a:r>
            <a:r>
              <a:rPr lang="en-US" sz="27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recorded.</a:t>
            </a:r>
            <a:r>
              <a:rPr lang="en-US" sz="27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Bulk</a:t>
            </a:r>
            <a:r>
              <a:rPr lang="en-US" sz="2700" spc="-6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deliveries</a:t>
            </a:r>
            <a:r>
              <a:rPr lang="en-US" sz="27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per</a:t>
            </a:r>
            <a:r>
              <a:rPr lang="en-US" sz="2700" spc="-6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container</a:t>
            </a:r>
            <a:r>
              <a:rPr lang="en-US" sz="2700" spc="-8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continues</a:t>
            </a:r>
            <a:r>
              <a:rPr lang="en-US" sz="2700" spc="14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thereby</a:t>
            </a:r>
            <a:r>
              <a:rPr lang="en-US" sz="2700" spc="-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minimizing</a:t>
            </a:r>
            <a:r>
              <a:rPr lang="en-US" sz="2700" spc="2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7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labor</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input</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and</a:t>
            </a:r>
            <a:r>
              <a:rPr lang="en-US" sz="2700" spc="15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waste</a:t>
            </a:r>
            <a:r>
              <a:rPr lang="en-US" sz="2700" spc="-6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it</a:t>
            </a:r>
            <a:r>
              <a:rPr lang="en-US" sz="2700" spc="-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would</a:t>
            </a:r>
            <a:r>
              <a:rPr lang="en-US" sz="27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create</a:t>
            </a:r>
            <a:r>
              <a:rPr lang="en-US" sz="2700" spc="-8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if</a:t>
            </a:r>
            <a:r>
              <a:rPr lang="en-US" sz="2700" spc="-3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retail</a:t>
            </a:r>
            <a:r>
              <a:rPr lang="en-US" sz="27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sales</a:t>
            </a:r>
            <a:r>
              <a:rPr lang="en-US" sz="2700" spc="12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prevails.</a:t>
            </a:r>
            <a:r>
              <a:rPr lang="en-US" sz="2700" spc="-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In</a:t>
            </a:r>
            <a:r>
              <a:rPr lang="en-US" sz="2700" spc="-8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case(s)</a:t>
            </a:r>
            <a:r>
              <a:rPr lang="en-US" sz="2700" spc="-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of</a:t>
            </a:r>
            <a:r>
              <a:rPr lang="en-US" sz="2700" spc="-3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goods</a:t>
            </a:r>
            <a:r>
              <a:rPr lang="en-US" sz="27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found</a:t>
            </a:r>
            <a:r>
              <a:rPr lang="en-US" sz="2700" spc="-2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a:t>
            </a:r>
            <a:r>
              <a:rPr lang="en-US" sz="2700" spc="13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be</a:t>
            </a:r>
            <a:r>
              <a:rPr lang="en-US" sz="27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defective,</a:t>
            </a:r>
            <a:r>
              <a:rPr lang="en-US" sz="2700" spc="-6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7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company</a:t>
            </a:r>
            <a:r>
              <a:rPr lang="en-US" sz="27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hired</a:t>
            </a:r>
            <a:r>
              <a:rPr lang="en-US" sz="27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a:t>
            </a:r>
            <a:r>
              <a:rPr lang="en-US" sz="2700" spc="14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expert</a:t>
            </a:r>
            <a:r>
              <a:rPr lang="en-US" sz="2700" spc="-2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technician/repairman</a:t>
            </a:r>
            <a:r>
              <a:rPr lang="en-US" sz="27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on</a:t>
            </a:r>
            <a:r>
              <a:rPr lang="en-US" sz="27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call</a:t>
            </a:r>
            <a:r>
              <a:rPr lang="en-US" sz="2700" spc="14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ready</a:t>
            </a:r>
            <a:r>
              <a:rPr lang="en-US" sz="2700" spc="-8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a:t>
            </a:r>
            <a:r>
              <a:rPr lang="en-US" sz="2700" spc="-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render</a:t>
            </a:r>
            <a:r>
              <a:rPr lang="en-US" sz="2700" spc="-7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his</a:t>
            </a:r>
            <a:r>
              <a:rPr lang="en-US" sz="27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services</a:t>
            </a:r>
            <a:r>
              <a:rPr lang="en-US" sz="2700" spc="-7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anytime</a:t>
            </a:r>
            <a:r>
              <a:rPr lang="en-US" sz="27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of</a:t>
            </a:r>
            <a:r>
              <a:rPr lang="en-US" sz="2700" spc="12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7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700" spc="-10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7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day.</a:t>
            </a:r>
            <a:endParaRPr lang="en-US" sz="2700" dirty="0">
              <a:solidFill>
                <a:schemeClr val="tx2">
                  <a:lumMod val="10000"/>
                </a:schemeClr>
              </a:solidFill>
              <a:effectLst/>
              <a:latin typeface="Cooper Black" panose="0208090404030B020404" pitchFamily="18" charset="0"/>
              <a:ea typeface="Cooper Black" panose="0208090404030B020404" pitchFamily="18" charset="0"/>
              <a:cs typeface="Times New Roman" panose="02020603050405020304" pitchFamily="18" charset="0"/>
            </a:endParaRPr>
          </a:p>
        </p:txBody>
      </p:sp>
    </p:spTree>
    <p:extLst>
      <p:ext uri="{BB962C8B-B14F-4D97-AF65-F5344CB8AC3E}">
        <p14:creationId xmlns:p14="http://schemas.microsoft.com/office/powerpoint/2010/main" val="37312866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57350" y="623013"/>
            <a:ext cx="7734300" cy="5485733"/>
          </a:xfrm>
          <a:prstGeom prst="rect">
            <a:avLst/>
          </a:prstGeom>
        </p:spPr>
        <p:txBody>
          <a:bodyPr wrap="square">
            <a:spAutoFit/>
          </a:bodyPr>
          <a:lstStyle/>
          <a:p>
            <a:pPr marL="66040" marR="74295" indent="1485900">
              <a:lnSpc>
                <a:spcPct val="83000"/>
              </a:lnSpc>
              <a:spcBef>
                <a:spcPts val="540"/>
              </a:spcBef>
              <a:spcAft>
                <a:spcPts val="0"/>
              </a:spcAft>
            </a:pPr>
            <a:r>
              <a:rPr lang="en-US" sz="28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Sometimes last December 2013, Ms</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t>
            </a:r>
            <a:r>
              <a:rPr lang="en-US" sz="2800" spc="-8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Mary</a:t>
            </a:r>
            <a:r>
              <a:rPr lang="en-US" sz="28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Jane</a:t>
            </a:r>
            <a:r>
              <a:rPr lang="en-US" sz="2800" spc="-7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a:t>
            </a:r>
            <a:r>
              <a:rPr lang="en-US" sz="28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Yoshida</a:t>
            </a:r>
            <a:r>
              <a:rPr lang="en-US" sz="2800" spc="-7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decided</a:t>
            </a:r>
            <a:r>
              <a:rPr lang="en-US" sz="2800" spc="-8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a:t>
            </a:r>
            <a:r>
              <a:rPr lang="en-US" sz="2800" spc="12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amend</a:t>
            </a:r>
            <a:r>
              <a:rPr lang="en-US" sz="28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company</a:t>
            </a:r>
            <a:r>
              <a:rPr lang="en-US" sz="2800" spc="-3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from</a:t>
            </a:r>
            <a:r>
              <a:rPr lang="en-US" sz="2800" spc="-3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sole</a:t>
            </a:r>
            <a:r>
              <a:rPr lang="en-US" sz="2800" spc="13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proprietorship</a:t>
            </a:r>
            <a:r>
              <a:rPr lang="en-US" sz="2800" spc="-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a:t>
            </a:r>
            <a:r>
              <a:rPr lang="en-US" sz="28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corporation,</a:t>
            </a:r>
            <a:r>
              <a:rPr lang="en-US" sz="2800" spc="16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primarily</a:t>
            </a:r>
            <a:r>
              <a:rPr lang="en-US" sz="2800" spc="-8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a:t>
            </a:r>
            <a:r>
              <a:rPr lang="en-US" sz="2800" spc="-6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widen</a:t>
            </a:r>
            <a:r>
              <a:rPr lang="en-US" sz="28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800" spc="-7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purpose(s)</a:t>
            </a:r>
            <a:r>
              <a:rPr lang="en-US" sz="28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it</a:t>
            </a:r>
            <a:r>
              <a:rPr lang="en-US" sz="2800" spc="13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could</a:t>
            </a:r>
            <a:r>
              <a:rPr lang="en-US" sz="28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render</a:t>
            </a:r>
            <a:r>
              <a:rPr lang="en-US" sz="2800" spc="-8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a:t>
            </a:r>
            <a:r>
              <a:rPr lang="en-US" sz="28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8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buying</a:t>
            </a:r>
            <a:r>
              <a:rPr lang="en-US" sz="2800" spc="-2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1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public.</a:t>
            </a:r>
            <a:endPar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endParaRPr>
          </a:p>
          <a:p>
            <a:pPr marL="66040" marR="0" indent="0">
              <a:lnSpc>
                <a:spcPts val="2710"/>
              </a:lnSpc>
              <a:spcBef>
                <a:spcPts val="0"/>
              </a:spcBef>
              <a:spcAft>
                <a:spcPts val="0"/>
              </a:spcAft>
            </a:pP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Thus,</a:t>
            </a:r>
            <a:r>
              <a:rPr lang="en-US" sz="2800" spc="-1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PINAKAMURA</a:t>
            </a:r>
            <a:r>
              <a:rPr lang="en-US" sz="2800" spc="-18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GEN.</a:t>
            </a:r>
            <a:r>
              <a:rPr lang="en-US" sz="2800" spc="-13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MDSE.</a:t>
            </a:r>
            <a:r>
              <a:rPr lang="en-US" sz="2800" spc="-1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INC.</a:t>
            </a:r>
          </a:p>
          <a:p>
            <a:pPr marL="66040" marR="0" indent="0">
              <a:lnSpc>
                <a:spcPts val="2880"/>
              </a:lnSpc>
              <a:spcBef>
                <a:spcPts val="0"/>
              </a:spcBef>
              <a:spcAft>
                <a:spcPts val="0"/>
              </a:spcAft>
            </a:pP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was</a:t>
            </a:r>
            <a:r>
              <a:rPr lang="en-US" sz="2800" spc="-2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created</a:t>
            </a:r>
            <a:r>
              <a:rPr lang="en-US" sz="28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with</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SEC</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Registration</a:t>
            </a:r>
            <a:r>
              <a:rPr lang="en-US" sz="28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No.</a:t>
            </a:r>
            <a:endPar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endParaRPr>
          </a:p>
          <a:p>
            <a:pPr marL="66040" marR="321310" indent="0">
              <a:lnSpc>
                <a:spcPct val="83000"/>
              </a:lnSpc>
              <a:spcBef>
                <a:spcPts val="170"/>
              </a:spcBef>
              <a:spcAft>
                <a:spcPts val="0"/>
              </a:spcAft>
              <a:tabLst>
                <a:tab pos="4086225" algn="l"/>
              </a:tabLst>
            </a:pP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CS201401144</a:t>
            </a:r>
            <a:r>
              <a:rPr lang="en-US" sz="28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dated</a:t>
            </a:r>
            <a:r>
              <a:rPr lang="en-US" sz="28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January</a:t>
            </a:r>
            <a:r>
              <a:rPr lang="en-US" sz="28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20,</a:t>
            </a:r>
            <a:r>
              <a:rPr lang="en-US" sz="2800" spc="-3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2014.</a:t>
            </a:r>
            <a:r>
              <a:rPr lang="en-US" sz="2800" spc="11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800" spc="-10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corporation</a:t>
            </a:r>
            <a:r>
              <a:rPr lang="en-US" sz="2800" spc="-1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has</a:t>
            </a:r>
            <a:r>
              <a:rPr lang="en-US" sz="2800" spc="-9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a:t>
            </a:r>
            <a:r>
              <a:rPr lang="en-US" sz="2800" spc="-8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authorized</a:t>
            </a:r>
            <a:r>
              <a:rPr lang="en-US" sz="2800" spc="10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capital</a:t>
            </a:r>
            <a:r>
              <a:rPr lang="en-US" sz="2800" spc="-7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of</a:t>
            </a:r>
            <a:r>
              <a:rPr lang="en-US" sz="28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Two</a:t>
            </a:r>
            <a:r>
              <a:rPr lang="en-US" sz="28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Million</a:t>
            </a:r>
            <a:r>
              <a:rPr lang="en-US" sz="28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Pesos</a:t>
            </a:r>
            <a:r>
              <a:rPr lang="en-US" sz="2800" spc="12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(P2,000,000.00)</a:t>
            </a:r>
            <a:r>
              <a:rPr lang="en-US" sz="2800" spc="-2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of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which</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One</a:t>
            </a:r>
            <a:r>
              <a:rPr lang="en-US" sz="28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Million</a:t>
            </a:r>
            <a:r>
              <a:rPr lang="en-US" sz="2800" spc="14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Pesos</a:t>
            </a:r>
            <a:r>
              <a:rPr lang="en-US" sz="2800" spc="-1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(P1,000,000.00)</a:t>
            </a:r>
            <a:r>
              <a:rPr lang="en-US" sz="2800" spc="-1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have</a:t>
            </a:r>
            <a:r>
              <a:rPr lang="en-US" sz="2800" spc="-10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been</a:t>
            </a:r>
            <a:r>
              <a:rPr lang="en-US" sz="2800" spc="11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subscribed</a:t>
            </a:r>
            <a:r>
              <a:rPr lang="en-US" sz="28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and</a:t>
            </a:r>
            <a:r>
              <a:rPr lang="en-US" sz="2800" spc="-1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Five</a:t>
            </a:r>
            <a:r>
              <a:rPr lang="en-US" sz="2800" spc="-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Hundred</a:t>
            </a:r>
            <a:r>
              <a:rPr lang="en-US" sz="2800" spc="14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Thousand</a:t>
            </a:r>
            <a:r>
              <a:rPr lang="en-US" sz="2800" spc="-18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Pesos</a:t>
            </a:r>
            <a:r>
              <a:rPr lang="en-US" sz="2800" spc="-18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(P500,000.00)</a:t>
            </a:r>
            <a:r>
              <a:rPr lang="en-US" sz="2800" spc="-18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800" spc="-1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fully</a:t>
            </a:r>
            <a:r>
              <a:rPr lang="en-US" sz="2800" spc="13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8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paid.</a:t>
            </a:r>
            <a:endParaRPr lang="en-US" sz="2800" dirty="0">
              <a:solidFill>
                <a:schemeClr val="tx2">
                  <a:lumMod val="10000"/>
                </a:schemeClr>
              </a:solidFill>
              <a:effectLst/>
              <a:latin typeface="Cooper Black" panose="0208090404030B020404" pitchFamily="18" charset="0"/>
              <a:ea typeface="Cooper Black" panose="0208090404030B020404" pitchFamily="18" charset="0"/>
              <a:cs typeface="Times New Roman" panose="02020603050405020304" pitchFamily="18" charset="0"/>
            </a:endParaRPr>
          </a:p>
        </p:txBody>
      </p:sp>
    </p:spTree>
    <p:extLst>
      <p:ext uri="{BB962C8B-B14F-4D97-AF65-F5344CB8AC3E}">
        <p14:creationId xmlns:p14="http://schemas.microsoft.com/office/powerpoint/2010/main" val="11424545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0700" y="490835"/>
            <a:ext cx="7943850" cy="1569660"/>
          </a:xfrm>
          <a:prstGeom prst="rect">
            <a:avLst/>
          </a:prstGeom>
        </p:spPr>
        <p:txBody>
          <a:bodyPr wrap="square">
            <a:spAutoFit/>
          </a:bodyPr>
          <a:lstStyle/>
          <a:p>
            <a:pPr algn="ctr"/>
            <a:r>
              <a:rPr lang="en-US" sz="32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The</a:t>
            </a:r>
            <a:r>
              <a:rPr lang="en-US" sz="3200" spc="-7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32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incorporators,</a:t>
            </a:r>
            <a:r>
              <a:rPr lang="en-US" sz="3200" spc="-5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32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stockholders</a:t>
            </a:r>
            <a:r>
              <a:rPr lang="en-US" sz="3200" spc="-6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32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and</a:t>
            </a:r>
            <a:r>
              <a:rPr lang="en-US" sz="3200" spc="145" dirty="0">
                <a:solidFill>
                  <a:schemeClr val="tx2">
                    <a:lumMod val="10000"/>
                  </a:schemeClr>
                </a:solidFill>
                <a:latin typeface="Times New Roman" panose="02020603050405020304" pitchFamily="18" charset="0"/>
                <a:ea typeface="Calibri" panose="020F0502020204030204" pitchFamily="34" charset="0"/>
              </a:rPr>
              <a:t> </a:t>
            </a:r>
            <a:r>
              <a:rPr lang="en-US" sz="32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directors</a:t>
            </a:r>
            <a:r>
              <a:rPr lang="en-US" sz="3200" spc="-6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32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of</a:t>
            </a:r>
            <a:r>
              <a:rPr lang="en-US" sz="3200" spc="-4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32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the</a:t>
            </a:r>
            <a:r>
              <a:rPr lang="en-US" sz="3200" spc="-5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32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corporation</a:t>
            </a:r>
            <a:r>
              <a:rPr lang="en-US" sz="3200" spc="-5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32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are</a:t>
            </a:r>
            <a:r>
              <a:rPr lang="en-US" sz="3200" spc="-4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32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as</a:t>
            </a:r>
            <a:r>
              <a:rPr lang="en-US" sz="3200" spc="145" dirty="0">
                <a:solidFill>
                  <a:schemeClr val="tx2">
                    <a:lumMod val="10000"/>
                  </a:schemeClr>
                </a:solidFill>
                <a:latin typeface="Times New Roman" panose="02020603050405020304" pitchFamily="18" charset="0"/>
                <a:ea typeface="Calibri" panose="020F0502020204030204" pitchFamily="34" charset="0"/>
              </a:rPr>
              <a:t> </a:t>
            </a:r>
            <a:r>
              <a:rPr lang="en-US" sz="32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follows:</a:t>
            </a:r>
            <a:endParaRPr lang="en-US" sz="3200" dirty="0">
              <a:solidFill>
                <a:schemeClr val="tx2">
                  <a:lumMod val="10000"/>
                </a:schemeClr>
              </a:solidFill>
            </a:endParaRPr>
          </a:p>
        </p:txBody>
      </p:sp>
      <p:sp>
        <p:nvSpPr>
          <p:cNvPr id="3" name="Rectangle 2"/>
          <p:cNvSpPr/>
          <p:nvPr/>
        </p:nvSpPr>
        <p:spPr>
          <a:xfrm>
            <a:off x="2095500" y="2060495"/>
            <a:ext cx="6715125" cy="4524315"/>
          </a:xfrm>
          <a:prstGeom prst="rect">
            <a:avLst/>
          </a:prstGeom>
        </p:spPr>
        <p:txBody>
          <a:bodyPr wrap="square">
            <a:spAutoFit/>
          </a:bodyPr>
          <a:lstStyle/>
          <a:p>
            <a:pPr marL="742950" lvl="1" indent="-285750" algn="ctr">
              <a:buFont typeface="Arial" panose="020B0604020202020204" pitchFamily="34" charset="0"/>
              <a:buChar char="•"/>
            </a:pP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Mary Jane M. Yoshida</a:t>
            </a:r>
          </a:p>
          <a:p>
            <a:pPr lvl="1" algn="ctr"/>
            <a:r>
              <a:rPr lang="en-US" sz="24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CHAIRMAN/PRESIDENT</a:t>
            </a:r>
            <a:endPar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endParaRPr>
          </a:p>
          <a:p>
            <a:pPr marL="285750" indent="-285750" algn="ctr">
              <a:buFont typeface="Arial" panose="020B0604020202020204" pitchFamily="34" charset="0"/>
              <a:buChar char="•"/>
            </a:pP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Marvin P. Mancilla</a:t>
            </a:r>
          </a:p>
          <a:p>
            <a:pPr algn="ctr"/>
            <a:r>
              <a:rPr lang="en-US" sz="24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EXEC</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VICE PRESIDENT</a:t>
            </a:r>
          </a:p>
          <a:p>
            <a:pPr marL="285750" indent="-285750" algn="ctr">
              <a:buFont typeface="Arial" panose="020B0604020202020204" pitchFamily="34" charset="0"/>
              <a:buChar char="•"/>
            </a:pP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Mary Ann M. Mateo</a:t>
            </a:r>
          </a:p>
          <a:p>
            <a:pPr algn="ctr"/>
            <a:r>
              <a:rPr lang="en-US" sz="24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CORP</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TREASURER</a:t>
            </a:r>
          </a:p>
          <a:p>
            <a:pPr marL="1200150" lvl="2" indent="-285750" algn="ctr">
              <a:buFont typeface="Arial" panose="020B0604020202020204" pitchFamily="34" charset="0"/>
              <a:buChar char="•"/>
            </a:pPr>
            <a:r>
              <a:rPr lang="en-US" sz="24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Cinderella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Filipina B. </a:t>
            </a:r>
            <a:r>
              <a:rPr lang="en-US" sz="2400" dirty="0" err="1">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Jaro</a:t>
            </a:r>
            <a:endPar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endParaRPr>
          </a:p>
          <a:p>
            <a:pPr algn="ctr"/>
            <a:r>
              <a:rPr lang="en-US" sz="24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CORP</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SECRETARY</a:t>
            </a:r>
          </a:p>
          <a:p>
            <a:pPr marL="742950" lvl="1" indent="-285750" algn="ctr">
              <a:buFont typeface="Arial" panose="020B0604020202020204" pitchFamily="34" charset="0"/>
              <a:buChar char="•"/>
            </a:pPr>
            <a:r>
              <a:rPr lang="en-US" sz="24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Rolando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H. Mateo, Jr.</a:t>
            </a:r>
          </a:p>
          <a:p>
            <a:pPr algn="ct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DIRECTOR</a:t>
            </a:r>
          </a:p>
          <a:p>
            <a:pPr marL="285750" indent="-285750" algn="ctr">
              <a:buFont typeface="Arial" panose="020B0604020202020204" pitchFamily="34" charset="0"/>
              <a:buChar char="•"/>
            </a:pPr>
            <a:r>
              <a:rPr lang="en-US" sz="2400" dirty="0" err="1">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Kazuki</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Yoshida</a:t>
            </a:r>
          </a:p>
          <a:p>
            <a:pPr algn="ct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DIRECTOR</a:t>
            </a:r>
          </a:p>
        </p:txBody>
      </p:sp>
    </p:spTree>
    <p:extLst>
      <p:ext uri="{BB962C8B-B14F-4D97-AF65-F5344CB8AC3E}">
        <p14:creationId xmlns:p14="http://schemas.microsoft.com/office/powerpoint/2010/main" val="2478024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550" y="1238136"/>
            <a:ext cx="10248900" cy="4101059"/>
          </a:xfrm>
          <a:prstGeom prst="rect">
            <a:avLst/>
          </a:prstGeom>
        </p:spPr>
        <p:txBody>
          <a:bodyPr wrap="square">
            <a:spAutoFit/>
          </a:bodyPr>
          <a:lstStyle/>
          <a:p>
            <a:pPr marL="66040" marR="68580" indent="1485900">
              <a:lnSpc>
                <a:spcPct val="104000"/>
              </a:lnSpc>
              <a:spcBef>
                <a:spcPts val="965"/>
              </a:spcBef>
              <a:spcAft>
                <a:spcPts val="0"/>
              </a:spcAft>
              <a:tabLst>
                <a:tab pos="1618615" algn="l"/>
              </a:tabLst>
            </a:pPr>
            <a:r>
              <a:rPr lang="en-US" sz="3600" b="1" dirty="0">
                <a:solidFill>
                  <a:schemeClr val="tx2">
                    <a:lumMod val="10000"/>
                  </a:schemeClr>
                </a:solidFill>
                <a:latin typeface="Cooper Black" panose="0208090404030B020404" pitchFamily="18" charset="0"/>
                <a:ea typeface="Cooper Black" panose="0208090404030B020404" pitchFamily="18" charset="0"/>
              </a:rPr>
              <a:t>Ms.</a:t>
            </a:r>
            <a:r>
              <a:rPr lang="en-US" sz="3600" b="1" spc="-90" dirty="0">
                <a:solidFill>
                  <a:schemeClr val="tx2">
                    <a:lumMod val="10000"/>
                  </a:schemeClr>
                </a:solidFill>
                <a:latin typeface="Cooper Black" panose="0208090404030B020404" pitchFamily="18" charset="0"/>
                <a:ea typeface="Cooper Black" panose="0208090404030B0204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Mary</a:t>
            </a:r>
            <a:r>
              <a:rPr lang="en-US" sz="3600" b="1" spc="-80" dirty="0">
                <a:solidFill>
                  <a:schemeClr val="tx2">
                    <a:lumMod val="10000"/>
                  </a:schemeClr>
                </a:solidFill>
                <a:latin typeface="Cooper Black" panose="0208090404030B020404" pitchFamily="18" charset="0"/>
                <a:ea typeface="Cooper Black" panose="0208090404030B0204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Jane</a:t>
            </a:r>
            <a:r>
              <a:rPr lang="en-US" sz="3600" b="1" spc="-80" dirty="0">
                <a:solidFill>
                  <a:schemeClr val="tx2">
                    <a:lumMod val="10000"/>
                  </a:schemeClr>
                </a:solidFill>
                <a:latin typeface="Cooper Black" panose="0208090404030B020404" pitchFamily="18" charset="0"/>
                <a:ea typeface="Cooper Black" panose="0208090404030B0204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M.</a:t>
            </a:r>
            <a:r>
              <a:rPr lang="en-US" sz="3600" b="1" spc="-80"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Yoshida</a:t>
            </a:r>
            <a:r>
              <a:rPr lang="en-US" sz="3600" b="1" spc="12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controls</a:t>
            </a:r>
            <a:r>
              <a:rPr lang="en-US" sz="3600" b="1" spc="-135"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75%</a:t>
            </a:r>
            <a:r>
              <a:rPr lang="en-US" sz="3600" b="1" spc="-120"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of</a:t>
            </a:r>
            <a:r>
              <a:rPr lang="en-US" sz="3600" b="1" spc="-135" dirty="0">
                <a:solidFill>
                  <a:schemeClr val="tx2">
                    <a:lumMod val="10000"/>
                  </a:schemeClr>
                </a:solidFill>
                <a:latin typeface="Cooper Black" panose="0208090404030B020404" pitchFamily="18" charset="0"/>
                <a:ea typeface="Cooper Black" panose="0208090404030B0204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the</a:t>
            </a:r>
            <a:r>
              <a:rPr lang="en-US" sz="3600" b="1" spc="-125"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ownership</a:t>
            </a:r>
            <a:r>
              <a:rPr lang="en-US" sz="3600" b="1" spc="11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and</a:t>
            </a:r>
            <a:r>
              <a:rPr lang="en-US" sz="3600" b="1" spc="-25" dirty="0">
                <a:solidFill>
                  <a:schemeClr val="tx2">
                    <a:lumMod val="10000"/>
                  </a:schemeClr>
                </a:solidFill>
                <a:latin typeface="Cooper Black" panose="0208090404030B020404" pitchFamily="18" charset="0"/>
                <a:ea typeface="Cooper Black" panose="0208090404030B0204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the</a:t>
            </a:r>
            <a:r>
              <a:rPr lang="en-US" sz="3600" b="1" spc="-15"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remaining 25%</a:t>
            </a:r>
            <a:r>
              <a:rPr lang="en-US" sz="3600" b="1" dirty="0">
                <a:solidFill>
                  <a:schemeClr val="tx2">
                    <a:lumMod val="10000"/>
                  </a:schemeClr>
                </a:solidFill>
                <a:latin typeface="Cooper Black" panose="0208090404030B020404" pitchFamily="18" charset="0"/>
                <a:ea typeface="Cooper Black" panose="0208090404030B020404" pitchFamily="18" charset="0"/>
              </a:rPr>
              <a:t> are</a:t>
            </a:r>
            <a:r>
              <a:rPr lang="en-US" sz="3600" b="1" spc="-5" dirty="0">
                <a:solidFill>
                  <a:schemeClr val="tx2">
                    <a:lumMod val="10000"/>
                  </a:schemeClr>
                </a:solidFill>
                <a:latin typeface="Cooper Black" panose="0208090404030B020404" pitchFamily="18" charset="0"/>
                <a:ea typeface="Cooper Black" panose="0208090404030B020404" pitchFamily="18" charset="0"/>
              </a:rPr>
              <a:t> being</a:t>
            </a:r>
            <a:r>
              <a:rPr lang="en-US" sz="3600" b="1" spc="13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shared</a:t>
            </a:r>
            <a:r>
              <a:rPr lang="en-US" sz="3600" b="1" spc="-105"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by</a:t>
            </a:r>
            <a:r>
              <a:rPr lang="en-US" sz="3600" b="1" spc="-65" dirty="0">
                <a:solidFill>
                  <a:schemeClr val="tx2">
                    <a:lumMod val="10000"/>
                  </a:schemeClr>
                </a:solidFill>
                <a:latin typeface="Cooper Black" panose="0208090404030B020404" pitchFamily="18" charset="0"/>
                <a:ea typeface="Cooper Black" panose="0208090404030B0204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the</a:t>
            </a:r>
            <a:r>
              <a:rPr lang="en-US" sz="3600" b="1" spc="-75"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smtClean="0">
                <a:solidFill>
                  <a:schemeClr val="tx2">
                    <a:lumMod val="10000"/>
                  </a:schemeClr>
                </a:solidFill>
                <a:latin typeface="Cooper Black" panose="0208090404030B020404" pitchFamily="18" charset="0"/>
                <a:ea typeface="Cooper Black" panose="0208090404030B020404" pitchFamily="18" charset="0"/>
              </a:rPr>
              <a:t>Six incorporators/stockholders/directors.</a:t>
            </a:r>
            <a:r>
              <a:rPr lang="en-US" sz="3600" b="1" spc="-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3600" b="1" dirty="0" smtClean="0">
                <a:solidFill>
                  <a:schemeClr val="tx2">
                    <a:lumMod val="10000"/>
                  </a:schemeClr>
                </a:solidFill>
                <a:latin typeface="Cooper Black" panose="0208090404030B020404" pitchFamily="18" charset="0"/>
                <a:ea typeface="Cooper Black" panose="0208090404030B020404" pitchFamily="18" charset="0"/>
              </a:rPr>
              <a:t>When</a:t>
            </a:r>
            <a:r>
              <a:rPr lang="en-US" sz="3600" b="1" spc="-50" dirty="0" smtClean="0">
                <a:solidFill>
                  <a:schemeClr val="tx2">
                    <a:lumMod val="10000"/>
                  </a:schemeClr>
                </a:solidFill>
                <a:latin typeface="Cooper Black" panose="0208090404030B020404" pitchFamily="18" charset="0"/>
                <a:ea typeface="Cooper Black" panose="0208090404030B0204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it</a:t>
            </a:r>
            <a:r>
              <a:rPr lang="en-US" sz="3600" b="1" spc="-35"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comes</a:t>
            </a:r>
            <a:r>
              <a:rPr lang="en-US" sz="3600" b="1" spc="-30" dirty="0">
                <a:solidFill>
                  <a:schemeClr val="tx2">
                    <a:lumMod val="10000"/>
                  </a:schemeClr>
                </a:solidFill>
                <a:latin typeface="Cooper Black" panose="0208090404030B020404" pitchFamily="18" charset="0"/>
                <a:ea typeface="Cooper Black" panose="0208090404030B0204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to</a:t>
            </a:r>
            <a:r>
              <a:rPr lang="en-US" sz="3600" b="1" spc="-40"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a:solidFill>
                  <a:schemeClr val="tx2">
                    <a:lumMod val="10000"/>
                  </a:schemeClr>
                </a:solidFill>
                <a:latin typeface="Cooper Black" panose="0208090404030B020404" pitchFamily="18" charset="0"/>
                <a:ea typeface="Cooper Black" panose="0208090404030B020404" pitchFamily="18" charset="0"/>
              </a:rPr>
              <a:t>legal</a:t>
            </a:r>
            <a:r>
              <a:rPr lang="en-US" sz="3600" b="1" spc="11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aspects.</a:t>
            </a:r>
            <a:r>
              <a:rPr lang="en-US" sz="3600" b="1" spc="-135" dirty="0">
                <a:solidFill>
                  <a:schemeClr val="tx2">
                    <a:lumMod val="10000"/>
                  </a:schemeClr>
                </a:solidFill>
                <a:latin typeface="Cooper Black" panose="0208090404030B020404" pitchFamily="18" charset="0"/>
                <a:ea typeface="Cooper Black" panose="0208090404030B0204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Atty.</a:t>
            </a:r>
            <a:r>
              <a:rPr lang="en-US" sz="3600" b="1" spc="-135" dirty="0">
                <a:solidFill>
                  <a:schemeClr val="tx2">
                    <a:lumMod val="10000"/>
                  </a:schemeClr>
                </a:solidFill>
                <a:latin typeface="Cooper Black" panose="0208090404030B020404" pitchFamily="18" charset="0"/>
                <a:ea typeface="Cooper Black" panose="0208090404030B020404" pitchFamily="18" charset="0"/>
              </a:rPr>
              <a:t> </a:t>
            </a:r>
            <a:r>
              <a:rPr lang="en-US" sz="3600" b="1" dirty="0">
                <a:solidFill>
                  <a:schemeClr val="tx2">
                    <a:lumMod val="10000"/>
                  </a:schemeClr>
                </a:solidFill>
                <a:latin typeface="Cooper Black" panose="0208090404030B020404" pitchFamily="18" charset="0"/>
                <a:ea typeface="Cooper Black" panose="0208090404030B020404" pitchFamily="18" charset="0"/>
              </a:rPr>
              <a:t>Cinderella</a:t>
            </a:r>
            <a:r>
              <a:rPr lang="en-US" sz="3600" b="1" spc="-135" dirty="0">
                <a:solidFill>
                  <a:schemeClr val="tx2">
                    <a:lumMod val="10000"/>
                  </a:schemeClr>
                </a:solidFill>
                <a:latin typeface="Cooper Black" panose="0208090404030B020404" pitchFamily="18" charset="0"/>
                <a:ea typeface="Cooper Black" panose="0208090404030B020404" pitchFamily="18" charset="0"/>
              </a:rPr>
              <a:t> </a:t>
            </a:r>
            <a:r>
              <a:rPr lang="en-US" sz="3600" b="1" spc="-5" dirty="0" smtClean="0">
                <a:solidFill>
                  <a:schemeClr val="tx2">
                    <a:lumMod val="10000"/>
                  </a:schemeClr>
                </a:solidFill>
                <a:latin typeface="Cooper Black" panose="0208090404030B020404" pitchFamily="18" charset="0"/>
                <a:ea typeface="Cooper Black" panose="0208090404030B020404" pitchFamily="18" charset="0"/>
              </a:rPr>
              <a:t>Filipina</a:t>
            </a:r>
            <a:r>
              <a:rPr lang="en-US" sz="3600" b="1" dirty="0" smtClean="0">
                <a:solidFill>
                  <a:schemeClr val="tx2">
                    <a:lumMod val="10000"/>
                  </a:schemeClr>
                </a:solidFill>
                <a:latin typeface="Cooper Black" panose="0208090404030B020404" pitchFamily="18" charset="0"/>
                <a:ea typeface="Cooper Black" panose="0208090404030B020404" pitchFamily="18" charset="0"/>
              </a:rPr>
              <a:t> </a:t>
            </a:r>
            <a:r>
              <a:rPr lang="en-US" sz="36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B</a:t>
            </a:r>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t>
            </a:r>
            <a:r>
              <a:rPr lang="en-US" sz="3600" spc="-2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3600" spc="-5" dirty="0" err="1">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Jaro</a:t>
            </a:r>
            <a:r>
              <a:rPr lang="en-US" sz="36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or</a:t>
            </a:r>
            <a:r>
              <a:rPr lang="en-US" sz="36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Atty.</a:t>
            </a:r>
            <a:r>
              <a:rPr lang="en-US" sz="3600" spc="-3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36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Cindy</a:t>
            </a:r>
            <a:r>
              <a:rPr lang="en-US" sz="3600" spc="-3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for</a:t>
            </a:r>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36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short,</a:t>
            </a:r>
            <a:r>
              <a:rPr lang="en-US" sz="3600" dirty="0" smtClean="0">
                <a:solidFill>
                  <a:schemeClr val="tx2">
                    <a:lumMod val="10000"/>
                  </a:schemeClr>
                </a:solidFill>
                <a:latin typeface="Calibri" panose="020F0502020204030204" pitchFamily="34" charset="0"/>
                <a:ea typeface="Calibri" panose="020F0502020204030204" pitchFamily="34" charset="0"/>
                <a:cs typeface="Times New Roman" panose="02020603050405020304" pitchFamily="18" charset="0"/>
              </a:rPr>
              <a:t> </a:t>
            </a:r>
            <a:r>
              <a:rPr lang="en-US" sz="360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takes</a:t>
            </a:r>
            <a:r>
              <a:rPr lang="en-US" sz="3600" spc="-8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charge</a:t>
            </a:r>
            <a:r>
              <a:rPr lang="en-US" sz="3600" spc="-3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of</a:t>
            </a:r>
            <a:r>
              <a:rPr lang="en-US" sz="3600" spc="-5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them.</a:t>
            </a:r>
            <a:endParaRPr lang="en-US" sz="36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33070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14450" y="683917"/>
            <a:ext cx="9220200" cy="5343258"/>
          </a:xfrm>
          <a:prstGeom prst="rect">
            <a:avLst/>
          </a:prstGeom>
        </p:spPr>
        <p:txBody>
          <a:bodyPr wrap="square">
            <a:spAutoFit/>
          </a:bodyPr>
          <a:lstStyle/>
          <a:p>
            <a:pPr marL="66040" marR="68580" indent="1485900">
              <a:lnSpc>
                <a:spcPct val="104000"/>
              </a:lnSpc>
              <a:spcBef>
                <a:spcPts val="965"/>
              </a:spcBef>
              <a:tabLst>
                <a:tab pos="1618615" algn="l"/>
              </a:tabLst>
            </a:pPr>
            <a:r>
              <a:rPr lang="en-US" altLang="ja-JP" sz="33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With the limited primary </a:t>
            </a:r>
            <a:r>
              <a:rPr lang="en-US" sz="33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purposes it can render to the public, the company decided to amend its secondary purposes that would include creation of branch/branches suited for supermarkets and restaurants, to name a few, thus an </a:t>
            </a:r>
            <a:r>
              <a:rPr lang="en-US" sz="33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AMENDED ARTICLES OF INCORPORTATION (amending </a:t>
            </a:r>
            <a:r>
              <a:rPr lang="en-US" sz="33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Article II of the Secondary </a:t>
            </a:r>
            <a:r>
              <a:rPr lang="en-US" sz="33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Purposes) </a:t>
            </a:r>
            <a:r>
              <a:rPr lang="en-US" sz="33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was approved on March 25, 2014.</a:t>
            </a:r>
          </a:p>
        </p:txBody>
      </p:sp>
    </p:spTree>
    <p:extLst>
      <p:ext uri="{BB962C8B-B14F-4D97-AF65-F5344CB8AC3E}">
        <p14:creationId xmlns:p14="http://schemas.microsoft.com/office/powerpoint/2010/main" val="26423847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76350" y="1123087"/>
            <a:ext cx="8572500" cy="4524315"/>
          </a:xfrm>
          <a:prstGeom prst="rect">
            <a:avLst/>
          </a:prstGeom>
        </p:spPr>
        <p:txBody>
          <a:bodyPr wrap="square">
            <a:spAutoFit/>
          </a:bodyPr>
          <a:lstStyle/>
          <a:p>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With the approved amendment, the company now is in the process of securing all the necessary permits and licenses with different government agencies such as City of Imus, Bureau of Internal Revenue, Social Security System, </a:t>
            </a:r>
            <a:r>
              <a:rPr lang="en-US" sz="3600" spc="-5" dirty="0" err="1">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Pag-ibig</a:t>
            </a:r>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Fund and </a:t>
            </a:r>
            <a:r>
              <a:rPr lang="en-US" sz="3600" spc="-5" dirty="0" err="1">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Philhealth</a:t>
            </a:r>
            <a:r>
              <a:rPr lang="en-US" sz="36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Inc.</a:t>
            </a:r>
          </a:p>
        </p:txBody>
      </p:sp>
    </p:spTree>
    <p:extLst>
      <p:ext uri="{BB962C8B-B14F-4D97-AF65-F5344CB8AC3E}">
        <p14:creationId xmlns:p14="http://schemas.microsoft.com/office/powerpoint/2010/main" val="7242264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0200" y="302359"/>
            <a:ext cx="7753350" cy="6555641"/>
          </a:xfrm>
          <a:prstGeom prst="rect">
            <a:avLst/>
          </a:prstGeom>
        </p:spPr>
        <p:txBody>
          <a:bodyPr wrap="square">
            <a:spAutoFit/>
          </a:bodyPr>
          <a:lstStyle/>
          <a:p>
            <a:r>
              <a:rPr lang="en-US" sz="30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Presently, the company opened the Manila Auction House	located in Pasay City, near the Mall of Asia wherein auction sales are done once a </a:t>
            </a:r>
            <a:r>
              <a:rPr lang="en-US" sz="30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week. The </a:t>
            </a:r>
            <a:r>
              <a:rPr lang="en-US" sz="30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company advertised the auction in the Buy and Sell Magazine of general circulation, flyers are prepared and are given to the general public, and telephone calls, texts and e-mails are sent to its valued customers to avail of the opportunity to select the items of their choice.	So far, the results of the auctions are quite impressive and the company is keeping it for good.</a:t>
            </a:r>
          </a:p>
        </p:txBody>
      </p:sp>
    </p:spTree>
    <p:extLst>
      <p:ext uri="{BB962C8B-B14F-4D97-AF65-F5344CB8AC3E}">
        <p14:creationId xmlns:p14="http://schemas.microsoft.com/office/powerpoint/2010/main" val="41710285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23950" y="402789"/>
            <a:ext cx="8724900" cy="6093976"/>
          </a:xfrm>
          <a:prstGeom prst="rect">
            <a:avLst/>
          </a:prstGeom>
        </p:spPr>
        <p:txBody>
          <a:bodyPr wrap="square">
            <a:spAutoFit/>
          </a:bodyPr>
          <a:lstStyle/>
          <a:p>
            <a:r>
              <a:rPr lang="en-US" sz="30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 new partnership with his brother, Marvin P. Mancilla, in the name of Phi-Japan Express Consultancy Services was created primarily to ease the burden of paper works for every shipment/container that </a:t>
            </a:r>
            <a:r>
              <a:rPr lang="en-US" sz="30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arrives.</a:t>
            </a:r>
          </a:p>
          <a:p>
            <a:r>
              <a:rPr lang="en-US" sz="30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When </a:t>
            </a:r>
            <a:r>
              <a:rPr lang="en-US" sz="30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it comes to computer works and arts, Mr. Mancilla is the expert to reckon </a:t>
            </a:r>
            <a:r>
              <a:rPr lang="en-US" sz="30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with. The </a:t>
            </a:r>
            <a:r>
              <a:rPr lang="en-US" sz="30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said partnership can be of great help to the newly formed corporation, PINAKAMURA GEN. MDSE. INC., to succeed just like before when the firm is a sole proprietorship under the management of Ms. Mary Jane M. Yoshida.</a:t>
            </a:r>
          </a:p>
        </p:txBody>
      </p:sp>
    </p:spTree>
    <p:extLst>
      <p:ext uri="{BB962C8B-B14F-4D97-AF65-F5344CB8AC3E}">
        <p14:creationId xmlns:p14="http://schemas.microsoft.com/office/powerpoint/2010/main" val="26827693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0678" y="1547446"/>
            <a:ext cx="9326880" cy="4089709"/>
          </a:xfrm>
          <a:prstGeom prst="rect">
            <a:avLst/>
          </a:prstGeom>
        </p:spPr>
        <p:txBody>
          <a:bodyPr wrap="square">
            <a:spAutoFit/>
          </a:bodyPr>
          <a:lstStyle/>
          <a:p>
            <a:pPr marL="64770" marR="62230" indent="1583690" algn="ctr">
              <a:lnSpc>
                <a:spcPct val="127000"/>
              </a:lnSpc>
              <a:spcBef>
                <a:spcPts val="0"/>
              </a:spcBef>
              <a:spcAft>
                <a:spcPts val="0"/>
              </a:spcAft>
              <a:tabLst>
                <a:tab pos="4823460" algn="l"/>
              </a:tabLst>
            </a:pPr>
            <a:r>
              <a:rPr lang="en-US" sz="4400" b="1" spc="-5" dirty="0" smtClean="0">
                <a:solidFill>
                  <a:schemeClr val="tx2">
                    <a:lumMod val="10000"/>
                  </a:schemeClr>
                </a:solidFill>
                <a:latin typeface="Broadway" panose="04040905080B02020502" pitchFamily="82" charset="0"/>
                <a:ea typeface="Broadway" panose="04040905080B02020502" pitchFamily="82" charset="0"/>
              </a:rPr>
              <a:t>Warehouse C, </a:t>
            </a:r>
          </a:p>
          <a:p>
            <a:pPr marL="64770" marR="62230" indent="1583690" algn="ctr">
              <a:lnSpc>
                <a:spcPct val="127000"/>
              </a:lnSpc>
              <a:spcBef>
                <a:spcPts val="0"/>
              </a:spcBef>
              <a:spcAft>
                <a:spcPts val="0"/>
              </a:spcAft>
              <a:tabLst>
                <a:tab pos="4823460" algn="l"/>
              </a:tabLst>
            </a:pPr>
            <a:r>
              <a:rPr lang="en-US" sz="4400" b="1" spc="-5" dirty="0" smtClean="0">
                <a:solidFill>
                  <a:schemeClr val="tx2">
                    <a:lumMod val="10000"/>
                  </a:schemeClr>
                </a:solidFill>
                <a:latin typeface="Broadway" panose="04040905080B02020502" pitchFamily="82" charset="0"/>
                <a:ea typeface="Broadway" panose="04040905080B02020502" pitchFamily="82" charset="0"/>
              </a:rPr>
              <a:t>Double </a:t>
            </a:r>
            <a:r>
              <a:rPr lang="en-US" sz="4400" b="1" spc="-5" dirty="0">
                <a:solidFill>
                  <a:schemeClr val="tx2">
                    <a:lumMod val="10000"/>
                  </a:schemeClr>
                </a:solidFill>
                <a:latin typeface="Broadway" panose="04040905080B02020502" pitchFamily="82" charset="0"/>
                <a:ea typeface="Broadway" panose="04040905080B02020502" pitchFamily="82" charset="0"/>
              </a:rPr>
              <a:t>Tree II Building,</a:t>
            </a:r>
          </a:p>
          <a:p>
            <a:pPr marL="342900" marR="0" lvl="0" indent="-342900" algn="ctr">
              <a:lnSpc>
                <a:spcPts val="5435"/>
              </a:lnSpc>
              <a:spcBef>
                <a:spcPts val="0"/>
              </a:spcBef>
              <a:spcAft>
                <a:spcPts val="0"/>
              </a:spcAft>
              <a:buSzPts val="4800"/>
              <a:buFont typeface="Broadway" panose="04040905080B02020502" pitchFamily="82" charset="0"/>
              <a:buAutoNum type="alphaUcPeriod" startAt="5"/>
              <a:tabLst>
                <a:tab pos="1177925" algn="l"/>
              </a:tabLst>
            </a:pPr>
            <a:r>
              <a:rPr lang="en-US" sz="4400" b="1" spc="-5" dirty="0">
                <a:solidFill>
                  <a:schemeClr val="tx2">
                    <a:lumMod val="10000"/>
                  </a:schemeClr>
                </a:solidFill>
                <a:latin typeface="Broadway" panose="04040905080B02020502" pitchFamily="82" charset="0"/>
                <a:ea typeface="Broadway" panose="04040905080B02020502" pitchFamily="82" charset="0"/>
              </a:rPr>
              <a:t> Aguinaldo Hi-way</a:t>
            </a:r>
          </a:p>
          <a:p>
            <a:pPr marL="1142365" marR="0" algn="ctr">
              <a:spcBef>
                <a:spcPts val="1480"/>
              </a:spcBef>
              <a:spcAft>
                <a:spcPts val="0"/>
              </a:spcAft>
            </a:pPr>
            <a:r>
              <a:rPr lang="en-US" sz="4400" b="1" spc="-5" dirty="0">
                <a:solidFill>
                  <a:schemeClr val="tx2">
                    <a:lumMod val="10000"/>
                  </a:schemeClr>
                </a:solidFill>
                <a:latin typeface="Broadway" panose="04040905080B02020502" pitchFamily="82" charset="0"/>
                <a:ea typeface="Broadway" panose="04040905080B02020502" pitchFamily="82" charset="0"/>
              </a:rPr>
              <a:t>Anabu I-B, Imus,</a:t>
            </a:r>
          </a:p>
          <a:p>
            <a:pPr marL="196850" marR="0" algn="ctr">
              <a:spcBef>
                <a:spcPts val="325"/>
              </a:spcBef>
              <a:spcAft>
                <a:spcPts val="0"/>
              </a:spcAft>
            </a:pPr>
            <a:r>
              <a:rPr lang="en-US" sz="4400" b="1" spc="-5" dirty="0">
                <a:solidFill>
                  <a:schemeClr val="tx2">
                    <a:lumMod val="10000"/>
                  </a:schemeClr>
                </a:solidFill>
                <a:latin typeface="Broadway" panose="04040905080B02020502" pitchFamily="82" charset="0"/>
                <a:ea typeface="Broadway" panose="04040905080B02020502" pitchFamily="82" charset="0"/>
              </a:rPr>
              <a:t>Cavite</a:t>
            </a:r>
          </a:p>
        </p:txBody>
      </p:sp>
      <p:sp>
        <p:nvSpPr>
          <p:cNvPr id="5" name="TextBox 4"/>
          <p:cNvSpPr txBox="1"/>
          <p:nvPr/>
        </p:nvSpPr>
        <p:spPr>
          <a:xfrm>
            <a:off x="2138288" y="309489"/>
            <a:ext cx="7793501" cy="923330"/>
          </a:xfrm>
          <a:prstGeom prst="rect">
            <a:avLst/>
          </a:prstGeom>
          <a:noFill/>
        </p:spPr>
        <p:txBody>
          <a:bodyPr wrap="square" rtlCol="0">
            <a:spAutoFit/>
          </a:bodyPr>
          <a:lstStyle/>
          <a:p>
            <a:r>
              <a:rPr lang="en-US" sz="5400" dirty="0" smtClean="0">
                <a:solidFill>
                  <a:schemeClr val="tx2">
                    <a:lumMod val="10000"/>
                  </a:schemeClr>
                </a:solidFill>
                <a:latin typeface="Gill Sans Ultra Bold" panose="020B0A02020104020203" pitchFamily="34" charset="0"/>
              </a:rPr>
              <a:t>Business Address</a:t>
            </a:r>
            <a:endParaRPr lang="en-US" sz="5400" dirty="0">
              <a:solidFill>
                <a:schemeClr val="tx2">
                  <a:lumMod val="10000"/>
                </a:schemeClr>
              </a:solidFill>
              <a:latin typeface="Gill Sans Ultra Bold" panose="020B0A02020104020203" pitchFamily="34" charset="0"/>
            </a:endParaRPr>
          </a:p>
        </p:txBody>
      </p:sp>
    </p:spTree>
    <p:extLst>
      <p:ext uri="{BB962C8B-B14F-4D97-AF65-F5344CB8AC3E}">
        <p14:creationId xmlns:p14="http://schemas.microsoft.com/office/powerpoint/2010/main" val="1075578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69477" y="1763578"/>
            <a:ext cx="6569612" cy="5674374"/>
          </a:xfrm>
          <a:prstGeom prst="rect">
            <a:avLst/>
          </a:prstGeom>
        </p:spPr>
        <p:txBody>
          <a:bodyPr wrap="square">
            <a:spAutoFit/>
          </a:bodyPr>
          <a:lstStyle/>
          <a:p>
            <a:pPr marL="269240" marR="71755" indent="1485900">
              <a:lnSpc>
                <a:spcPct val="83000"/>
              </a:lnSpc>
              <a:spcBef>
                <a:spcPts val="2650"/>
              </a:spcBef>
              <a:spcAft>
                <a:spcPts val="0"/>
              </a:spcAft>
              <a:tabLst>
                <a:tab pos="4803140" algn="l"/>
              </a:tabLst>
            </a:pP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 carry on the business of importing, marketing and distribution of general merchandise, whether wholesale or retail, of goods, wares &amp; products, except cars and automobiles of any and all kinds, classifications &amp; descriptions, such as but not limited to electrical/electronic machineries, appliances, furniture &amp; fixtures, office &amp; household equipment, second-hand goods in stores/authorized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outlets. To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manufacture, produce, assemble, process, pack, purchase, distribute, market, export or otherwise deal in with the above-mentioned products and merchandise.</a:t>
            </a:r>
          </a:p>
          <a:p>
            <a:r>
              <a:rPr lang="en-US" sz="2200" dirty="0">
                <a:latin typeface="Cooper Black" panose="0208090404030B020404" pitchFamily="18" charset="0"/>
                <a:ea typeface="Cooper Black" panose="0208090404030B020404" pitchFamily="18" charset="0"/>
                <a:cs typeface="Cooper Black" panose="0208090404030B020404" pitchFamily="18" charset="0"/>
              </a:rPr>
              <a:t/>
            </a:r>
            <a:br>
              <a:rPr lang="en-US" sz="2200" dirty="0">
                <a:latin typeface="Cooper Black" panose="0208090404030B020404" pitchFamily="18" charset="0"/>
                <a:ea typeface="Cooper Black" panose="0208090404030B020404" pitchFamily="18" charset="0"/>
                <a:cs typeface="Cooper Black" panose="0208090404030B020404" pitchFamily="18" charset="0"/>
              </a:rPr>
            </a:br>
            <a:endParaRPr lang="en-US" sz="2200" dirty="0"/>
          </a:p>
        </p:txBody>
      </p:sp>
      <p:sp>
        <p:nvSpPr>
          <p:cNvPr id="6" name="Rectangle 5"/>
          <p:cNvSpPr/>
          <p:nvPr/>
        </p:nvSpPr>
        <p:spPr>
          <a:xfrm>
            <a:off x="1751302" y="769006"/>
            <a:ext cx="8069389" cy="874598"/>
          </a:xfrm>
          <a:prstGeom prst="rect">
            <a:avLst/>
          </a:prstGeom>
        </p:spPr>
        <p:txBody>
          <a:bodyPr wrap="none">
            <a:spAutoFit/>
          </a:bodyPr>
          <a:lstStyle/>
          <a:p>
            <a:pPr marL="68580" marR="0">
              <a:lnSpc>
                <a:spcPts val="6085"/>
              </a:lnSpc>
              <a:spcBef>
                <a:spcPts val="0"/>
              </a:spcBef>
              <a:spcAft>
                <a:spcPts val="0"/>
              </a:spcAft>
            </a:pPr>
            <a:r>
              <a:rPr lang="en-US" sz="5400" dirty="0" smtClean="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Primary</a:t>
            </a:r>
            <a:r>
              <a:rPr lang="en-US" sz="5400" spc="-5" dirty="0" smtClean="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54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Purposes</a:t>
            </a:r>
            <a:endParaRPr lang="en-US" sz="54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91135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85293" y="1644776"/>
            <a:ext cx="6096000" cy="4258089"/>
          </a:xfrm>
          <a:prstGeom prst="rect">
            <a:avLst/>
          </a:prstGeom>
        </p:spPr>
        <p:txBody>
          <a:bodyPr>
            <a:spAutoFit/>
          </a:bodyPr>
          <a:lstStyle/>
          <a:p>
            <a:pPr marL="230505" marR="116840" indent="1485900">
              <a:lnSpc>
                <a:spcPct val="94000"/>
              </a:lnSpc>
              <a:spcBef>
                <a:spcPts val="2815"/>
              </a:spcBef>
              <a:spcAft>
                <a:spcPts val="0"/>
              </a:spcAft>
              <a:tabLst>
                <a:tab pos="4605020" algn="l"/>
              </a:tabLst>
            </a:pP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a:t>
            </a:r>
            <a:r>
              <a:rPr lang="en-US" sz="2400" spc="-9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establish,</a:t>
            </a:r>
            <a:r>
              <a:rPr lang="en-US" sz="24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operate</a:t>
            </a:r>
            <a:r>
              <a:rPr lang="en-US" sz="2400" spc="-8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and</a:t>
            </a:r>
            <a:r>
              <a:rPr lang="en-US" sz="2400" spc="14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manage</a:t>
            </a:r>
            <a:r>
              <a:rPr lang="en-US" sz="2400" spc="-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branch/branches</a:t>
            </a:r>
            <a:r>
              <a:rPr lang="en-US" sz="24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suited</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for</a:t>
            </a:r>
            <a:r>
              <a:rPr lang="en-US" sz="2400" spc="15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supermarkets,</a:t>
            </a:r>
            <a:r>
              <a:rPr lang="en-US" sz="2400" spc="-5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hypermarkets,</a:t>
            </a:r>
            <a:r>
              <a:rPr lang="en-US" sz="2400" spc="21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groceries,</a:t>
            </a:r>
            <a:r>
              <a:rPr lang="en-US" sz="2400" spc="-13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mini-marts,</a:t>
            </a:r>
            <a:r>
              <a:rPr lang="en-US" sz="2400" spc="-1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convenience</a:t>
            </a:r>
            <a:r>
              <a:rPr lang="en-US" sz="2400" spc="14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stores,</a:t>
            </a:r>
            <a:r>
              <a:rPr lang="en-US" sz="2400" spc="-16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sari-sari</a:t>
            </a:r>
            <a:r>
              <a:rPr lang="en-US" sz="2400" spc="-12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stores,</a:t>
            </a:r>
            <a:r>
              <a:rPr lang="en-US" sz="2400" spc="-1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rolling</a:t>
            </a:r>
            <a:r>
              <a:rPr lang="en-US" sz="2400" spc="-11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stores,</a:t>
            </a:r>
            <a:r>
              <a:rPr lang="en-US" sz="2400" spc="14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wet</a:t>
            </a:r>
            <a:r>
              <a:rPr lang="en-US" sz="2400" spc="-3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and</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dry </a:t>
            </a:r>
            <a:r>
              <a:rPr lang="en-US" sz="2400" spc="-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markets.</a:t>
            </a:r>
            <a:r>
              <a:rPr lang="en-US" sz="2400" spc="-5" dirty="0" smtClean="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To</a:t>
            </a:r>
            <a:r>
              <a:rPr lang="en-US" sz="2400" spc="-15" dirty="0" smtClean="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establish,</a:t>
            </a:r>
            <a:r>
              <a:rPr lang="en-US" sz="2400" spc="11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operate</a:t>
            </a:r>
            <a:r>
              <a:rPr lang="en-US" sz="2400" spc="-1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and</a:t>
            </a:r>
            <a:r>
              <a:rPr lang="en-US" sz="24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maintain</a:t>
            </a:r>
            <a:r>
              <a:rPr lang="en-US" sz="2400" spc="-7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another</a:t>
            </a:r>
            <a:r>
              <a:rPr lang="en-US" sz="2400" spc="14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branch/branches</a:t>
            </a:r>
            <a:r>
              <a:rPr lang="en-US" sz="2400" spc="-23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for</a:t>
            </a:r>
            <a:r>
              <a:rPr lang="en-US" sz="2400" spc="-18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restaurants,</a:t>
            </a:r>
            <a:r>
              <a:rPr lang="en-US" sz="2400" spc="-2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fast</a:t>
            </a:r>
            <a:r>
              <a:rPr lang="en-US" sz="2400" spc="13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food</a:t>
            </a:r>
            <a:r>
              <a:rPr lang="en-US" sz="24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chains,</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eateries,</a:t>
            </a:r>
            <a:r>
              <a:rPr lang="en-US" sz="24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cafeterias,</a:t>
            </a:r>
            <a:r>
              <a:rPr lang="en-US" sz="2400" spc="185"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kitchenette</a:t>
            </a:r>
            <a:r>
              <a:rPr lang="en-US" sz="2400" spc="-7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and</a:t>
            </a:r>
            <a:r>
              <a:rPr lang="en-US" sz="2400" spc="-3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the</a:t>
            </a:r>
            <a:r>
              <a:rPr lang="en-US" sz="2400" spc="-1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like</a:t>
            </a:r>
            <a:r>
              <a:rPr lang="en-US" sz="2400" spc="-2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that</a:t>
            </a:r>
            <a:r>
              <a:rPr lang="en-US" sz="2400" spc="-3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serves</a:t>
            </a:r>
            <a:r>
              <a:rPr lang="en-US" sz="2400" spc="-5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all</a:t>
            </a:r>
            <a:r>
              <a:rPr lang="en-US" sz="2400" spc="120" dirty="0">
                <a:solidFill>
                  <a:schemeClr val="tx2">
                    <a:lumMod val="10000"/>
                  </a:schemeClr>
                </a:solidFill>
                <a:latin typeface="Times New Roman" panose="020206030504050203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kinds</a:t>
            </a:r>
            <a:r>
              <a:rPr lang="en-US" sz="2400" spc="-6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of</a:t>
            </a:r>
            <a:r>
              <a:rPr lang="en-US" sz="2400" spc="-4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foods,</a:t>
            </a:r>
            <a:r>
              <a:rPr lang="en-US" sz="2400" spc="-6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drinks</a:t>
            </a:r>
            <a:r>
              <a:rPr lang="en-US" sz="2400" spc="-4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and</a:t>
            </a:r>
            <a:r>
              <a:rPr lang="en-US" sz="2400" spc="-50"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 </a:t>
            </a:r>
            <a:r>
              <a:rPr lang="en-US" sz="2400" spc="-5" dirty="0">
                <a:solidFill>
                  <a:schemeClr val="tx2">
                    <a:lumMod val="10000"/>
                  </a:schemeClr>
                </a:solidFill>
                <a:latin typeface="Cooper Black" panose="0208090404030B020404" pitchFamily="18" charset="0"/>
                <a:ea typeface="Cooper Black" panose="0208090404030B020404" pitchFamily="18" charset="0"/>
                <a:cs typeface="Times New Roman" panose="02020603050405020304" pitchFamily="18" charset="0"/>
              </a:rPr>
              <a:t>beverages.</a:t>
            </a:r>
            <a:endParaRPr lang="en-US" sz="2400" dirty="0">
              <a:solidFill>
                <a:schemeClr val="tx2">
                  <a:lumMod val="10000"/>
                </a:schemeClr>
              </a:solidFill>
              <a:effectLst/>
              <a:latin typeface="Cooper Black" panose="0208090404030B020404" pitchFamily="18" charset="0"/>
              <a:ea typeface="Cooper Black" panose="0208090404030B020404" pitchFamily="18" charset="0"/>
              <a:cs typeface="Times New Roman" panose="02020603050405020304" pitchFamily="18" charset="0"/>
            </a:endParaRPr>
          </a:p>
        </p:txBody>
      </p:sp>
      <p:sp>
        <p:nvSpPr>
          <p:cNvPr id="3" name="Rectangle 2"/>
          <p:cNvSpPr/>
          <p:nvPr/>
        </p:nvSpPr>
        <p:spPr>
          <a:xfrm>
            <a:off x="1433711" y="529270"/>
            <a:ext cx="8864543" cy="923330"/>
          </a:xfrm>
          <a:prstGeom prst="rect">
            <a:avLst/>
          </a:prstGeom>
        </p:spPr>
        <p:txBody>
          <a:bodyPr wrap="none">
            <a:spAutoFit/>
          </a:bodyPr>
          <a:lstStyle/>
          <a:p>
            <a:r>
              <a:rPr lang="en-US" sz="54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Secondary</a:t>
            </a:r>
            <a:r>
              <a:rPr lang="en-US" sz="5400" spc="-33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a:t>
            </a:r>
            <a:r>
              <a:rPr lang="en-US" sz="54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Purposes</a:t>
            </a:r>
            <a:endParaRPr lang="en-US" sz="5400" dirty="0">
              <a:solidFill>
                <a:schemeClr val="tx2">
                  <a:lumMod val="10000"/>
                </a:schemeClr>
              </a:solidFill>
            </a:endParaRPr>
          </a:p>
        </p:txBody>
      </p:sp>
    </p:spTree>
    <p:extLst>
      <p:ext uri="{BB962C8B-B14F-4D97-AF65-F5344CB8AC3E}">
        <p14:creationId xmlns:p14="http://schemas.microsoft.com/office/powerpoint/2010/main" val="35416812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80866" y="585541"/>
            <a:ext cx="5882316" cy="923330"/>
          </a:xfrm>
          <a:prstGeom prst="rect">
            <a:avLst/>
          </a:prstGeom>
        </p:spPr>
        <p:txBody>
          <a:bodyPr wrap="none">
            <a:spAutoFit/>
          </a:bodyPr>
          <a:lstStyle/>
          <a:p>
            <a:r>
              <a:rPr lang="en-US" sz="5400"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Brief</a:t>
            </a:r>
            <a:r>
              <a:rPr lang="en-US" sz="5400" spc="-5" dirty="0">
                <a:solidFill>
                  <a:schemeClr val="tx2">
                    <a:lumMod val="10000"/>
                  </a:schemeClr>
                </a:solidFill>
                <a:latin typeface="Gill Sans Ultra Bold" panose="020B0A02020104020203" pitchFamily="34" charset="0"/>
                <a:ea typeface="Calibri" panose="020F0502020204030204" pitchFamily="34" charset="0"/>
                <a:cs typeface="Times New Roman" panose="02020603050405020304" pitchFamily="18" charset="0"/>
              </a:rPr>
              <a:t> History</a:t>
            </a:r>
            <a:endParaRPr lang="en-US" sz="5400" dirty="0">
              <a:solidFill>
                <a:schemeClr val="tx2">
                  <a:lumMod val="10000"/>
                </a:schemeClr>
              </a:solidFill>
              <a:latin typeface="Gill Sans Ultra Bold" panose="020B0A02020104020203" pitchFamily="34" charset="0"/>
            </a:endParaRPr>
          </a:p>
        </p:txBody>
      </p:sp>
      <p:sp>
        <p:nvSpPr>
          <p:cNvPr id="3" name="Rectangle 2"/>
          <p:cNvSpPr/>
          <p:nvPr/>
        </p:nvSpPr>
        <p:spPr>
          <a:xfrm>
            <a:off x="2335236" y="1859101"/>
            <a:ext cx="7258929" cy="3647730"/>
          </a:xfrm>
          <a:prstGeom prst="rect">
            <a:avLst/>
          </a:prstGeom>
        </p:spPr>
        <p:txBody>
          <a:bodyPr wrap="square">
            <a:spAutoFit/>
          </a:bodyPr>
          <a:lstStyle/>
          <a:p>
            <a:pPr marL="1158240" marR="0">
              <a:lnSpc>
                <a:spcPts val="2740"/>
              </a:lnSpc>
              <a:spcBef>
                <a:spcPts val="0"/>
              </a:spcBef>
              <a:spcAft>
                <a:spcPts val="0"/>
              </a:spcAft>
            </a:pPr>
            <a:r>
              <a:rPr lang="en-US" sz="2500" spc="-5" dirty="0">
                <a:solidFill>
                  <a:schemeClr val="tx2">
                    <a:lumMod val="10000"/>
                  </a:schemeClr>
                </a:solidFill>
                <a:latin typeface="Cooper Black" panose="0208090404030B020404" pitchFamily="18" charset="0"/>
                <a:ea typeface="Cooper Black" panose="0208090404030B020404" pitchFamily="18" charset="0"/>
                <a:cs typeface="Cooper Black" panose="0208090404030B020404" pitchFamily="18" charset="0"/>
              </a:rPr>
              <a:t>PINAKAMURA’S</a:t>
            </a:r>
            <a:r>
              <a:rPr lang="en-US" sz="2500" spc="-25" dirty="0">
                <a:solidFill>
                  <a:schemeClr val="tx2">
                    <a:lumMod val="10000"/>
                  </a:schemeClr>
                </a:solidFill>
                <a:latin typeface="Cooper Black" panose="0208090404030B020404" pitchFamily="18" charset="0"/>
                <a:ea typeface="Cooper Black" panose="0208090404030B020404" pitchFamily="18" charset="0"/>
                <a:cs typeface="Cooper Black" panose="0208090404030B020404" pitchFamily="18" charset="0"/>
              </a:rPr>
              <a:t> </a:t>
            </a:r>
            <a:r>
              <a:rPr lang="en-US" sz="2500" spc="-5" dirty="0">
                <a:solidFill>
                  <a:schemeClr val="tx2">
                    <a:lumMod val="10000"/>
                  </a:schemeClr>
                </a:solidFill>
                <a:latin typeface="Cooper Black" panose="0208090404030B020404" pitchFamily="18" charset="0"/>
                <a:ea typeface="Cooper Black" panose="0208090404030B020404" pitchFamily="18" charset="0"/>
                <a:cs typeface="Cooper Black" panose="0208090404030B020404" pitchFamily="18" charset="0"/>
              </a:rPr>
              <a:t>GENERAL</a:t>
            </a:r>
            <a:endParaRPr lang="en-US" sz="2500" dirty="0">
              <a:solidFill>
                <a:schemeClr val="tx2">
                  <a:lumMod val="10000"/>
                </a:schemeClr>
              </a:solidFill>
              <a:latin typeface="Calibri" panose="020F0502020204030204" pitchFamily="34" charset="0"/>
              <a:ea typeface="Calibri" panose="020F0502020204030204" pitchFamily="34" charset="0"/>
              <a:cs typeface="Times New Roman" panose="02020603050405020304" pitchFamily="18" charset="0"/>
            </a:endParaRPr>
          </a:p>
          <a:p>
            <a:pPr marL="73025" marR="62865">
              <a:lnSpc>
                <a:spcPct val="83000"/>
              </a:lnSpc>
              <a:spcBef>
                <a:spcPts val="145"/>
              </a:spcBef>
              <a:spcAft>
                <a:spcPts val="0"/>
              </a:spcAft>
              <a:tabLst>
                <a:tab pos="526415" algn="l"/>
                <a:tab pos="3274695" algn="l"/>
                <a:tab pos="3618865" algn="l"/>
              </a:tabLst>
            </a:pP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MERCHANDISE,</a:t>
            </a:r>
            <a:r>
              <a:rPr lang="en-US" sz="2500" spc="-3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a:t>
            </a:r>
            <a:r>
              <a:rPr lang="en-US" sz="2500" dirty="0" smtClean="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sole </a:t>
            </a:r>
            <a:r>
              <a:rPr lang="en-US" sz="2500" spc="-1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proprietorship</a:t>
            </a:r>
            <a:r>
              <a:rPr lang="en-US" sz="2500" spc="130" dirty="0" smtClean="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owned</a:t>
            </a:r>
            <a:r>
              <a:rPr lang="en-US" sz="2500" spc="-4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and</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managed</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by</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Ms. Mary</a:t>
            </a:r>
            <a:r>
              <a:rPr lang="en-US" sz="2500" spc="-2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Jane</a:t>
            </a:r>
            <a:r>
              <a:rPr lang="en-US" sz="2500" spc="115" dirty="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Mancilla</a:t>
            </a:r>
            <a:r>
              <a:rPr lang="en-US" sz="2500" spc="-4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Yoshida,</a:t>
            </a:r>
            <a:r>
              <a:rPr lang="en-US" sz="2500" spc="-1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was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first</a:t>
            </a:r>
            <a:r>
              <a:rPr lang="en-US" sz="2500" spc="-3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established</a:t>
            </a:r>
            <a:r>
              <a:rPr lang="en-US" sz="2500" spc="-1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at</a:t>
            </a:r>
            <a:r>
              <a:rPr lang="en-US" sz="2500" spc="140" dirty="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153</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Balsahan</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Street,</a:t>
            </a:r>
            <a:r>
              <a:rPr lang="en-US" sz="2500" spc="-3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Binakayan,</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Kawit,</a:t>
            </a:r>
            <a:r>
              <a:rPr lang="en-US" sz="2500" spc="145" dirty="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Cavite</a:t>
            </a:r>
            <a:r>
              <a:rPr lang="en-US" sz="2500" spc="-2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with</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DTI</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Certificate</a:t>
            </a:r>
            <a:r>
              <a:rPr lang="en-US" sz="2500" spc="-3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of</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Registration</a:t>
            </a:r>
            <a:r>
              <a:rPr lang="en-US" sz="2500" spc="240" dirty="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No.</a:t>
            </a:r>
            <a:r>
              <a:rPr lang="en-US" sz="2500" spc="-2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00270996</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issued</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on</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November</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29,</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2007.</a:t>
            </a:r>
            <a:r>
              <a:rPr lang="en-US" sz="2500" spc="170" dirty="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It</a:t>
            </a:r>
            <a:r>
              <a:rPr lang="en-US" sz="2500" dirty="0" smtClean="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started</a:t>
            </a:r>
            <a:r>
              <a:rPr lang="en-US" sz="2500" spc="-1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with</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Fifty</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Thousand</a:t>
            </a:r>
            <a:r>
              <a:rPr lang="en-US" sz="2500" spc="-3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Pesos</a:t>
            </a:r>
            <a:r>
              <a:rPr lang="en-US" sz="2500" spc="145" dirty="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(P50,000.00) </a:t>
            </a:r>
            <a:r>
              <a:rPr lang="en-US" sz="2500" spc="-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capital</a:t>
            </a:r>
            <a:r>
              <a:rPr lang="en-US" sz="2500" spc="-5" dirty="0" smtClean="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wherein</a:t>
            </a:r>
            <a:r>
              <a:rPr lang="en-US" sz="2500" spc="-35"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three</a:t>
            </a:r>
            <a:r>
              <a:rPr lang="en-US" sz="2500" spc="145" dirty="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percent</a:t>
            </a:r>
            <a:r>
              <a:rPr lang="en-US" sz="2500" spc="-4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(3%)</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in</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the</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form</a:t>
            </a:r>
            <a:r>
              <a:rPr lang="en-US" sz="2500" spc="-1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of</a:t>
            </a:r>
            <a:r>
              <a:rPr lang="en-US" sz="2500" spc="-1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percentage</a:t>
            </a:r>
            <a:r>
              <a:rPr lang="en-US" sz="2500" spc="-3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tax</a:t>
            </a:r>
            <a:r>
              <a:rPr lang="en-US" sz="2500" spc="145" dirty="0">
                <a:solidFill>
                  <a:schemeClr val="tx2">
                    <a:lumMod val="10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was</a:t>
            </a:r>
            <a:r>
              <a:rPr lang="en-US" sz="2500" spc="-2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paid</a:t>
            </a:r>
            <a:r>
              <a:rPr lang="en-US" sz="2500" spc="-2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monthly</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from</a:t>
            </a:r>
            <a:r>
              <a:rPr lang="en-US" sz="2500" spc="-2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its</a:t>
            </a:r>
            <a:r>
              <a:rPr lang="en-US" sz="25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gross</a:t>
            </a:r>
            <a:r>
              <a:rPr lang="en-US" sz="2500" spc="-25"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2500" spc="-1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sales.</a:t>
            </a:r>
            <a:endParaRPr lang="en-US" sz="2500" dirty="0">
              <a:solidFill>
                <a:schemeClr val="tx2">
                  <a:lumMod val="10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72769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66093" y="990322"/>
            <a:ext cx="7793501" cy="4524315"/>
          </a:xfrm>
          <a:prstGeom prst="rect">
            <a:avLst/>
          </a:prstGeom>
        </p:spPr>
        <p:txBody>
          <a:bodyPr wrap="square">
            <a:spAutoFit/>
          </a:bodyPr>
          <a:lstStyle/>
          <a:p>
            <a:r>
              <a:rPr lang="en-US" sz="32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 branch was established at Stall D Marseilla Street, Ligtong 2, Rosario Cavite with DTI Certificate of Registration No. 00314495 dated January 22, 2008. However, due to lack of trusted and experienced personnel to manage the business, it was closed after seven (7) months of operation.</a:t>
            </a:r>
          </a:p>
        </p:txBody>
      </p:sp>
    </p:spTree>
    <p:extLst>
      <p:ext uri="{BB962C8B-B14F-4D97-AF65-F5344CB8AC3E}">
        <p14:creationId xmlns:p14="http://schemas.microsoft.com/office/powerpoint/2010/main" val="4261341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5582" y="507865"/>
            <a:ext cx="7484011" cy="6962162"/>
          </a:xfrm>
          <a:prstGeom prst="rect">
            <a:avLst/>
          </a:prstGeom>
        </p:spPr>
        <p:txBody>
          <a:bodyPr wrap="square">
            <a:spAutoFit/>
          </a:bodyPr>
          <a:lstStyle/>
          <a:p>
            <a:pPr marL="66040" marR="64770" indent="1485900">
              <a:lnSpc>
                <a:spcPct val="104000"/>
              </a:lnSpc>
              <a:spcBef>
                <a:spcPts val="75"/>
              </a:spcBef>
              <a:spcAft>
                <a:spcPts val="0"/>
              </a:spcAft>
            </a:pPr>
            <a:r>
              <a:rPr lang="en-US" sz="36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A third outlet was established at Building 3, Décor Compound, Km. 24 E. Aguinaldo Hi-way, Anabu II-C, Imus, Cavite with DTI Registration No. 00665987 dated February 20, 2009. It has an initial capital of Three Hundred Thousand Pesos </a:t>
            </a:r>
            <a:r>
              <a:rPr lang="en-US" sz="360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   				(</a:t>
            </a:r>
            <a:r>
              <a:rPr lang="en-US" sz="36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P300,000.00).</a:t>
            </a:r>
          </a:p>
          <a:p>
            <a:r>
              <a:rPr lang="en-US" sz="3600" dirty="0">
                <a:latin typeface="Cooper Black" panose="0208090404030B020404" pitchFamily="18" charset="0"/>
                <a:ea typeface="Cooper Black" panose="0208090404030B020404" pitchFamily="18" charset="0"/>
                <a:cs typeface="Cooper Black" panose="0208090404030B020404" pitchFamily="18" charset="0"/>
              </a:rPr>
              <a:t/>
            </a:r>
            <a:br>
              <a:rPr lang="en-US" sz="3600" dirty="0">
                <a:latin typeface="Cooper Black" panose="0208090404030B020404" pitchFamily="18" charset="0"/>
                <a:ea typeface="Cooper Black" panose="0208090404030B020404" pitchFamily="18" charset="0"/>
                <a:cs typeface="Cooper Black" panose="0208090404030B020404" pitchFamily="18" charset="0"/>
              </a:rPr>
            </a:br>
            <a:endParaRPr lang="en-US" sz="3600" dirty="0"/>
          </a:p>
        </p:txBody>
      </p:sp>
    </p:spTree>
    <p:extLst>
      <p:ext uri="{BB962C8B-B14F-4D97-AF65-F5344CB8AC3E}">
        <p14:creationId xmlns:p14="http://schemas.microsoft.com/office/powerpoint/2010/main" val="33477393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1176" y="448321"/>
            <a:ext cx="7005710" cy="5918095"/>
          </a:xfrm>
          <a:prstGeom prst="rect">
            <a:avLst/>
          </a:prstGeom>
        </p:spPr>
        <p:txBody>
          <a:bodyPr wrap="square">
            <a:spAutoFit/>
          </a:bodyPr>
          <a:lstStyle/>
          <a:p>
            <a:pPr marL="66040" marR="68580" indent="1485900">
              <a:lnSpc>
                <a:spcPct val="104000"/>
              </a:lnSpc>
              <a:spcBef>
                <a:spcPts val="965"/>
              </a:spcBef>
              <a:tabLst>
                <a:tab pos="1618615" algn="l"/>
              </a:tabLst>
            </a:pPr>
            <a:r>
              <a:rPr lang="en-US" sz="28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The transfer of business enabled the company to experienced tremendous increase in its sales fourteen times from 2009 to 2010. Though the sales dropped by 8.7 million in 2011, it was quickly recovered and bounced back in 2012 by 5 million increase. By this, the Company has no choice but to adopt  the twelve percent (12%) value added tax brought about by its increase in sales amounting to millions of pesos.</a:t>
            </a:r>
          </a:p>
        </p:txBody>
      </p:sp>
    </p:spTree>
    <p:extLst>
      <p:ext uri="{BB962C8B-B14F-4D97-AF65-F5344CB8AC3E}">
        <p14:creationId xmlns:p14="http://schemas.microsoft.com/office/powerpoint/2010/main" val="1211520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71003" y="741302"/>
            <a:ext cx="6639952" cy="5870068"/>
          </a:xfrm>
          <a:prstGeom prst="rect">
            <a:avLst/>
          </a:prstGeom>
        </p:spPr>
        <p:txBody>
          <a:bodyPr wrap="square">
            <a:spAutoFit/>
          </a:bodyPr>
          <a:lstStyle/>
          <a:p>
            <a:pPr marL="66040" marR="68580" indent="1485900">
              <a:lnSpc>
                <a:spcPct val="104000"/>
              </a:lnSpc>
              <a:spcBef>
                <a:spcPts val="965"/>
              </a:spcBef>
              <a:tabLst>
                <a:tab pos="1618615" algn="l"/>
              </a:tabLst>
            </a:pPr>
            <a:r>
              <a:rPr lang="en-US" sz="28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In the year 2009 and early part of 2010, the bulk of sales was conducted through bidding methods. Clients/ buyers from all walks of life came on the specified date to bid for the products/items they really wanted and payment was made mostly in cash by the highest bidder/s. Company and personal checks were allowed for regular customers mostly wives of Japanese </a:t>
            </a:r>
            <a:r>
              <a:rPr lang="en-US" sz="2800" dirty="0" smtClean="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rPr>
              <a:t>nationals.</a:t>
            </a:r>
            <a:endParaRPr lang="en-US" sz="2800" dirty="0">
              <a:solidFill>
                <a:schemeClr val="tx2">
                  <a:lumMod val="10000"/>
                </a:schemeClr>
              </a:solidFill>
              <a:latin typeface="Cooper Black" panose="0208090404030B020404" pitchFamily="18" charset="0"/>
              <a:ea typeface="Calibri" panose="020F0502020204030204" pitchFamily="34" charset="0"/>
              <a:cs typeface="Times New Roman" panose="02020603050405020304" pitchFamily="18" charset="0"/>
            </a:endParaRPr>
          </a:p>
          <a:p>
            <a:r>
              <a:rPr lang="en-US" sz="800" dirty="0">
                <a:latin typeface="Calibri" panose="020F0502020204030204" pitchFamily="34" charset="0"/>
                <a:ea typeface="Calibri" panose="020F0502020204030204" pitchFamily="34" charset="0"/>
                <a:cs typeface="Times New Roman" panose="02020603050405020304" pitchFamily="18" charset="0"/>
              </a:rPr>
              <a:t/>
            </a:r>
            <a:br>
              <a:rPr lang="en-US" sz="800" dirty="0">
                <a:latin typeface="Calibri" panose="020F0502020204030204" pitchFamily="34" charset="0"/>
                <a:ea typeface="Calibri" panose="020F0502020204030204" pitchFamily="34" charset="0"/>
                <a:cs typeface="Times New Roman" panose="02020603050405020304" pitchFamily="18" charset="0"/>
              </a:rPr>
            </a:br>
            <a:endParaRPr lang="en-US" dirty="0"/>
          </a:p>
        </p:txBody>
      </p:sp>
    </p:spTree>
    <p:extLst>
      <p:ext uri="{BB962C8B-B14F-4D97-AF65-F5344CB8AC3E}">
        <p14:creationId xmlns:p14="http://schemas.microsoft.com/office/powerpoint/2010/main" val="155093101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59</TotalTime>
  <Words>1099</Words>
  <Application>Microsoft Office PowerPoint</Application>
  <PresentationFormat>Widescreen</PresentationFormat>
  <Paragraphs>57</Paragraphs>
  <Slides>19</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Copper black</vt:lpstr>
      <vt:lpstr>Arial</vt:lpstr>
      <vt:lpstr>Bernard MT Condensed</vt:lpstr>
      <vt:lpstr>Broadway</vt:lpstr>
      <vt:lpstr>Calibri</vt:lpstr>
      <vt:lpstr>Cooper Black</vt:lpstr>
      <vt:lpstr>Gill Sans Ultra Bold</vt:lpstr>
      <vt:lpstr>Times New Roman</vt:lpstr>
      <vt:lpstr>Trebuchet MS</vt:lpstr>
      <vt:lpstr>Wingdings 3</vt:lpstr>
      <vt:lpstr>Facet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EndUser</dc:creator>
  <cp:lastModifiedBy>EndUser</cp:lastModifiedBy>
  <cp:revision>23</cp:revision>
  <dcterms:created xsi:type="dcterms:W3CDTF">2015-07-22T07:13:58Z</dcterms:created>
  <dcterms:modified xsi:type="dcterms:W3CDTF">2015-07-22T08:14:22Z</dcterms:modified>
</cp:coreProperties>
</file>